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2" r:id="rId2"/>
    <p:sldId id="257" r:id="rId3"/>
    <p:sldId id="258" r:id="rId4"/>
    <p:sldId id="259" r:id="rId5"/>
    <p:sldId id="267" r:id="rId6"/>
    <p:sldId id="284" r:id="rId7"/>
    <p:sldId id="285" r:id="rId8"/>
    <p:sldId id="286" r:id="rId9"/>
    <p:sldId id="287" r:id="rId10"/>
    <p:sldId id="288" r:id="rId11"/>
    <p:sldId id="289" r:id="rId12"/>
    <p:sldId id="290" r:id="rId13"/>
    <p:sldId id="291" r:id="rId14"/>
    <p:sldId id="292" r:id="rId15"/>
    <p:sldId id="293" r:id="rId16"/>
    <p:sldId id="294" r:id="rId17"/>
    <p:sldId id="279" r:id="rId18"/>
    <p:sldId id="281" r:id="rId19"/>
    <p:sldId id="274" r:id="rId20"/>
    <p:sldId id="295" r:id="rId21"/>
    <p:sldId id="2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6600"/>
    <a:srgbClr val="CC66FF"/>
    <a:srgbClr val="FF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3979" autoAdjust="0"/>
  </p:normalViewPr>
  <p:slideViewPr>
    <p:cSldViewPr snapToGrid="0">
      <p:cViewPr varScale="1">
        <p:scale>
          <a:sx n="64" d="100"/>
          <a:sy n="64" d="100"/>
        </p:scale>
        <p:origin x="9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lyn Wilby" userId="494ed067-8e7a-4f63-9371-39df058746df" providerId="ADAL" clId="{F4763EA8-7ADD-42AF-B762-05487ED4D813}"/>
    <pc:docChg chg="custSel delSld modSld">
      <pc:chgData name="Rosalyn Wilby" userId="494ed067-8e7a-4f63-9371-39df058746df" providerId="ADAL" clId="{F4763EA8-7ADD-42AF-B762-05487ED4D813}" dt="2024-09-16T15:48:48.583" v="24" actId="47"/>
      <pc:docMkLst>
        <pc:docMk/>
      </pc:docMkLst>
      <pc:sldChg chg="addSp delSp modSp del mod">
        <pc:chgData name="Rosalyn Wilby" userId="494ed067-8e7a-4f63-9371-39df058746df" providerId="ADAL" clId="{F4763EA8-7ADD-42AF-B762-05487ED4D813}" dt="2024-09-16T15:48:48.583" v="24" actId="47"/>
        <pc:sldMkLst>
          <pc:docMk/>
          <pc:sldMk cId="2360517666" sldId="283"/>
        </pc:sldMkLst>
      </pc:sldChg>
      <pc:sldChg chg="addSp delSp modSp mod">
        <pc:chgData name="Rosalyn Wilby" userId="494ed067-8e7a-4f63-9371-39df058746df" providerId="ADAL" clId="{F4763EA8-7ADD-42AF-B762-05487ED4D813}" dt="2024-09-16T15:44:13.466" v="19" actId="1076"/>
        <pc:sldMkLst>
          <pc:docMk/>
          <pc:sldMk cId="3718054499" sldId="291"/>
        </pc:sldMkLst>
      </pc:sldChg>
    </pc:docChg>
  </pc:docChgLst>
  <pc:docChgLst>
    <pc:chgData name="Rosalyn Wilby" userId="494ed067-8e7a-4f63-9371-39df058746df" providerId="ADAL" clId="{B0160930-B57E-42F3-BCB8-5479D091F86E}"/>
    <pc:docChg chg="undo custSel modSld">
      <pc:chgData name="Rosalyn Wilby" userId="494ed067-8e7a-4f63-9371-39df058746df" providerId="ADAL" clId="{B0160930-B57E-42F3-BCB8-5479D091F86E}" dt="2025-02-10T15:08:28.534" v="106" actId="20577"/>
      <pc:docMkLst>
        <pc:docMk/>
      </pc:docMkLst>
      <pc:sldChg chg="modSp mod">
        <pc:chgData name="Rosalyn Wilby" userId="494ed067-8e7a-4f63-9371-39df058746df" providerId="ADAL" clId="{B0160930-B57E-42F3-BCB8-5479D091F86E}" dt="2025-02-10T15:08:28.534" v="106" actId="20577"/>
        <pc:sldMkLst>
          <pc:docMk/>
          <pc:sldMk cId="1708428614" sldId="272"/>
        </pc:sldMkLst>
      </pc:sldChg>
    </pc:docChg>
  </pc:docChgLst>
  <pc:docChgLst>
    <pc:chgData name="Rosalyn Wilby" userId="494ed067-8e7a-4f63-9371-39df058746df" providerId="ADAL" clId="{04158ADD-83E0-471D-B1B6-7DA067EC8EB9}"/>
    <pc:docChg chg="undo redo custSel modSld">
      <pc:chgData name="Rosalyn Wilby" userId="494ed067-8e7a-4f63-9371-39df058746df" providerId="ADAL" clId="{04158ADD-83E0-471D-B1B6-7DA067EC8EB9}" dt="2025-09-10T13:09:16.790" v="576" actId="313"/>
      <pc:docMkLst>
        <pc:docMk/>
      </pc:docMkLst>
      <pc:sldChg chg="modSp mod">
        <pc:chgData name="Rosalyn Wilby" userId="494ed067-8e7a-4f63-9371-39df058746df" providerId="ADAL" clId="{04158ADD-83E0-471D-B1B6-7DA067EC8EB9}" dt="2025-09-10T12:50:22.888" v="32" actId="20577"/>
        <pc:sldMkLst>
          <pc:docMk/>
          <pc:sldMk cId="3162484448" sldId="259"/>
        </pc:sldMkLst>
        <pc:spChg chg="mod">
          <ac:chgData name="Rosalyn Wilby" userId="494ed067-8e7a-4f63-9371-39df058746df" providerId="ADAL" clId="{04158ADD-83E0-471D-B1B6-7DA067EC8EB9}" dt="2025-09-10T12:50:22.888" v="32" actId="20577"/>
          <ac:spMkLst>
            <pc:docMk/>
            <pc:sldMk cId="3162484448" sldId="259"/>
            <ac:spMk id="5" creationId="{6F00321D-EDA3-4B6E-B15C-B599868A5490}"/>
          </ac:spMkLst>
        </pc:spChg>
      </pc:sldChg>
      <pc:sldChg chg="modSp mod">
        <pc:chgData name="Rosalyn Wilby" userId="494ed067-8e7a-4f63-9371-39df058746df" providerId="ADAL" clId="{04158ADD-83E0-471D-B1B6-7DA067EC8EB9}" dt="2025-09-10T12:49:53.707" v="14" actId="20577"/>
        <pc:sldMkLst>
          <pc:docMk/>
          <pc:sldMk cId="1708428614" sldId="272"/>
        </pc:sldMkLst>
        <pc:spChg chg="mod">
          <ac:chgData name="Rosalyn Wilby" userId="494ed067-8e7a-4f63-9371-39df058746df" providerId="ADAL" clId="{04158ADD-83E0-471D-B1B6-7DA067EC8EB9}" dt="2025-09-10T12:49:53.707" v="14" actId="20577"/>
          <ac:spMkLst>
            <pc:docMk/>
            <pc:sldMk cId="1708428614" sldId="272"/>
            <ac:spMk id="10" creationId="{09231E52-89F2-452D-88E8-531EDD282C7F}"/>
          </ac:spMkLst>
        </pc:spChg>
      </pc:sldChg>
      <pc:sldChg chg="modSp mod">
        <pc:chgData name="Rosalyn Wilby" userId="494ed067-8e7a-4f63-9371-39df058746df" providerId="ADAL" clId="{04158ADD-83E0-471D-B1B6-7DA067EC8EB9}" dt="2025-09-10T13:08:23.085" v="531" actId="255"/>
        <pc:sldMkLst>
          <pc:docMk/>
          <pc:sldMk cId="141101999" sldId="274"/>
        </pc:sldMkLst>
        <pc:spChg chg="mod">
          <ac:chgData name="Rosalyn Wilby" userId="494ed067-8e7a-4f63-9371-39df058746df" providerId="ADAL" clId="{04158ADD-83E0-471D-B1B6-7DA067EC8EB9}" dt="2025-09-10T13:08:23.085" v="531" actId="255"/>
          <ac:spMkLst>
            <pc:docMk/>
            <pc:sldMk cId="141101999" sldId="274"/>
            <ac:spMk id="6" creationId="{2313CFD9-ACD1-4527-9A38-81FC33941A74}"/>
          </ac:spMkLst>
        </pc:spChg>
        <pc:spChg chg="mod">
          <ac:chgData name="Rosalyn Wilby" userId="494ed067-8e7a-4f63-9371-39df058746df" providerId="ADAL" clId="{04158ADD-83E0-471D-B1B6-7DA067EC8EB9}" dt="2025-09-10T13:07:47.264" v="525" actId="13926"/>
          <ac:spMkLst>
            <pc:docMk/>
            <pc:sldMk cId="141101999" sldId="274"/>
            <ac:spMk id="8" creationId="{FC3D8E88-EBCE-42D6-9906-7F748E20B975}"/>
          </ac:spMkLst>
        </pc:spChg>
        <pc:picChg chg="mod">
          <ac:chgData name="Rosalyn Wilby" userId="494ed067-8e7a-4f63-9371-39df058746df" providerId="ADAL" clId="{04158ADD-83E0-471D-B1B6-7DA067EC8EB9}" dt="2025-09-10T13:07:47.876" v="526" actId="1076"/>
          <ac:picMkLst>
            <pc:docMk/>
            <pc:sldMk cId="141101999" sldId="274"/>
            <ac:picMk id="3" creationId="{867AA04C-3AF2-45DA-A7C8-2F5D30B43B1F}"/>
          </ac:picMkLst>
        </pc:picChg>
      </pc:sldChg>
      <pc:sldChg chg="modSp mod">
        <pc:chgData name="Rosalyn Wilby" userId="494ed067-8e7a-4f63-9371-39df058746df" providerId="ADAL" clId="{04158ADD-83E0-471D-B1B6-7DA067EC8EB9}" dt="2025-09-10T12:51:33.753" v="50" actId="20577"/>
        <pc:sldMkLst>
          <pc:docMk/>
          <pc:sldMk cId="296245376" sldId="294"/>
        </pc:sldMkLst>
        <pc:spChg chg="mod">
          <ac:chgData name="Rosalyn Wilby" userId="494ed067-8e7a-4f63-9371-39df058746df" providerId="ADAL" clId="{04158ADD-83E0-471D-B1B6-7DA067EC8EB9}" dt="2025-09-10T12:51:33.753" v="50" actId="20577"/>
          <ac:spMkLst>
            <pc:docMk/>
            <pc:sldMk cId="296245376" sldId="294"/>
            <ac:spMk id="9" creationId="{2A9E6718-F4A2-4C27-17C6-FEB7020BBF59}"/>
          </ac:spMkLst>
        </pc:spChg>
      </pc:sldChg>
      <pc:sldChg chg="modSp mod">
        <pc:chgData name="Rosalyn Wilby" userId="494ed067-8e7a-4f63-9371-39df058746df" providerId="ADAL" clId="{04158ADD-83E0-471D-B1B6-7DA067EC8EB9}" dt="2025-09-10T13:09:16.790" v="576" actId="313"/>
        <pc:sldMkLst>
          <pc:docMk/>
          <pc:sldMk cId="993206447" sldId="295"/>
        </pc:sldMkLst>
        <pc:spChg chg="mod">
          <ac:chgData name="Rosalyn Wilby" userId="494ed067-8e7a-4f63-9371-39df058746df" providerId="ADAL" clId="{04158ADD-83E0-471D-B1B6-7DA067EC8EB9}" dt="2025-09-10T13:09:16.790" v="576" actId="313"/>
          <ac:spMkLst>
            <pc:docMk/>
            <pc:sldMk cId="993206447" sldId="295"/>
            <ac:spMk id="5" creationId="{AFC78F8C-3E93-B2B8-3D5B-D11075FD26CA}"/>
          </ac:spMkLst>
        </pc:spChg>
      </pc:sldChg>
    </pc:docChg>
  </pc:docChgLst>
  <pc:docChgLst>
    <pc:chgData name="Rosalyn Wilby" userId="494ed067-8e7a-4f63-9371-39df058746df" providerId="ADAL" clId="{F89D229C-D646-463F-8C40-801151339D32}"/>
    <pc:docChg chg="modSld">
      <pc:chgData name="Rosalyn Wilby" userId="494ed067-8e7a-4f63-9371-39df058746df" providerId="ADAL" clId="{F89D229C-D646-463F-8C40-801151339D32}" dt="2024-09-18T15:27:16.347" v="162"/>
      <pc:docMkLst>
        <pc:docMk/>
      </pc:docMkLst>
      <pc:sldChg chg="modTransition">
        <pc:chgData name="Rosalyn Wilby" userId="494ed067-8e7a-4f63-9371-39df058746df" providerId="ADAL" clId="{F89D229C-D646-463F-8C40-801151339D32}" dt="2024-09-18T15:27:16.347" v="162"/>
        <pc:sldMkLst>
          <pc:docMk/>
          <pc:sldMk cId="1708428614" sldId="272"/>
        </pc:sldMkLst>
      </pc:sldChg>
      <pc:sldChg chg="modSp mod">
        <pc:chgData name="Rosalyn Wilby" userId="494ed067-8e7a-4f63-9371-39df058746df" providerId="ADAL" clId="{F89D229C-D646-463F-8C40-801151339D32}" dt="2024-09-17T07:18:00.702" v="60" actId="20577"/>
        <pc:sldMkLst>
          <pc:docMk/>
          <pc:sldMk cId="4119322771"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F9911-E83D-483F-B0FE-29F2540433B1}" type="datetimeFigureOut">
              <a:rPr lang="en-GB" smtClean="0"/>
              <a:t>10/09/2025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F9EC6F-9E69-4343-8B0C-85CD2E2142DE}" type="slidenum">
              <a:rPr lang="en-GB" smtClean="0"/>
              <a:t>‹#›</a:t>
            </a:fld>
            <a:endParaRPr lang="en-GB"/>
          </a:p>
        </p:txBody>
      </p:sp>
    </p:spTree>
    <p:extLst>
      <p:ext uri="{BB962C8B-B14F-4D97-AF65-F5344CB8AC3E}">
        <p14:creationId xmlns:p14="http://schemas.microsoft.com/office/powerpoint/2010/main" val="312626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a:t>
            </a:fld>
            <a:endParaRPr lang="en-GB"/>
          </a:p>
        </p:txBody>
      </p:sp>
    </p:spTree>
    <p:extLst>
      <p:ext uri="{BB962C8B-B14F-4D97-AF65-F5344CB8AC3E}">
        <p14:creationId xmlns:p14="http://schemas.microsoft.com/office/powerpoint/2010/main" val="658105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10</a:t>
            </a:fld>
            <a:endParaRPr lang="en-GB"/>
          </a:p>
        </p:txBody>
      </p:sp>
    </p:spTree>
    <p:extLst>
      <p:ext uri="{BB962C8B-B14F-4D97-AF65-F5344CB8AC3E}">
        <p14:creationId xmlns:p14="http://schemas.microsoft.com/office/powerpoint/2010/main" val="201699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11</a:t>
            </a:fld>
            <a:endParaRPr lang="en-GB"/>
          </a:p>
        </p:txBody>
      </p:sp>
    </p:spTree>
    <p:extLst>
      <p:ext uri="{BB962C8B-B14F-4D97-AF65-F5344CB8AC3E}">
        <p14:creationId xmlns:p14="http://schemas.microsoft.com/office/powerpoint/2010/main" val="489190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12</a:t>
            </a:fld>
            <a:endParaRPr lang="en-GB"/>
          </a:p>
        </p:txBody>
      </p:sp>
    </p:spTree>
    <p:extLst>
      <p:ext uri="{BB962C8B-B14F-4D97-AF65-F5344CB8AC3E}">
        <p14:creationId xmlns:p14="http://schemas.microsoft.com/office/powerpoint/2010/main" val="994487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13</a:t>
            </a:fld>
            <a:endParaRPr lang="en-GB"/>
          </a:p>
        </p:txBody>
      </p:sp>
    </p:spTree>
    <p:extLst>
      <p:ext uri="{BB962C8B-B14F-4D97-AF65-F5344CB8AC3E}">
        <p14:creationId xmlns:p14="http://schemas.microsoft.com/office/powerpoint/2010/main" val="1378705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14</a:t>
            </a:fld>
            <a:endParaRPr lang="en-GB"/>
          </a:p>
        </p:txBody>
      </p:sp>
    </p:spTree>
    <p:extLst>
      <p:ext uri="{BB962C8B-B14F-4D97-AF65-F5344CB8AC3E}">
        <p14:creationId xmlns:p14="http://schemas.microsoft.com/office/powerpoint/2010/main" val="3646601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15</a:t>
            </a:fld>
            <a:endParaRPr lang="en-GB"/>
          </a:p>
        </p:txBody>
      </p:sp>
    </p:spTree>
    <p:extLst>
      <p:ext uri="{BB962C8B-B14F-4D97-AF65-F5344CB8AC3E}">
        <p14:creationId xmlns:p14="http://schemas.microsoft.com/office/powerpoint/2010/main" val="530057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16</a:t>
            </a:fld>
            <a:endParaRPr lang="en-GB"/>
          </a:p>
        </p:txBody>
      </p:sp>
    </p:spTree>
    <p:extLst>
      <p:ext uri="{BB962C8B-B14F-4D97-AF65-F5344CB8AC3E}">
        <p14:creationId xmlns:p14="http://schemas.microsoft.com/office/powerpoint/2010/main" val="2440100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Ros</a:t>
            </a:r>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17</a:t>
            </a:fld>
            <a:endParaRPr lang="en-GB"/>
          </a:p>
        </p:txBody>
      </p:sp>
    </p:spTree>
    <p:extLst>
      <p:ext uri="{BB962C8B-B14F-4D97-AF65-F5344CB8AC3E}">
        <p14:creationId xmlns:p14="http://schemas.microsoft.com/office/powerpoint/2010/main" val="3016198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a:t>
            </a:r>
          </a:p>
        </p:txBody>
      </p:sp>
      <p:sp>
        <p:nvSpPr>
          <p:cNvPr id="4" name="Slide Number Placeholder 3"/>
          <p:cNvSpPr>
            <a:spLocks noGrp="1"/>
          </p:cNvSpPr>
          <p:nvPr>
            <p:ph type="sldNum" sz="quarter" idx="5"/>
          </p:nvPr>
        </p:nvSpPr>
        <p:spPr/>
        <p:txBody>
          <a:bodyPr/>
          <a:lstStyle/>
          <a:p>
            <a:fld id="{5CF9EC6F-9E69-4343-8B0C-85CD2E2142DE}" type="slidenum">
              <a:rPr lang="en-GB" smtClean="0"/>
              <a:t>18</a:t>
            </a:fld>
            <a:endParaRPr lang="en-GB"/>
          </a:p>
        </p:txBody>
      </p:sp>
    </p:spTree>
    <p:extLst>
      <p:ext uri="{BB962C8B-B14F-4D97-AF65-F5344CB8AC3E}">
        <p14:creationId xmlns:p14="http://schemas.microsoft.com/office/powerpoint/2010/main" val="448558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a:t>
            </a:r>
          </a:p>
        </p:txBody>
      </p:sp>
      <p:sp>
        <p:nvSpPr>
          <p:cNvPr id="4" name="Slide Number Placeholder 3"/>
          <p:cNvSpPr>
            <a:spLocks noGrp="1"/>
          </p:cNvSpPr>
          <p:nvPr>
            <p:ph type="sldNum" sz="quarter" idx="5"/>
          </p:nvPr>
        </p:nvSpPr>
        <p:spPr/>
        <p:txBody>
          <a:bodyPr/>
          <a:lstStyle/>
          <a:p>
            <a:fld id="{5CF9EC6F-9E69-4343-8B0C-85CD2E2142DE}" type="slidenum">
              <a:rPr lang="en-GB" smtClean="0"/>
              <a:t>19</a:t>
            </a:fld>
            <a:endParaRPr lang="en-GB"/>
          </a:p>
        </p:txBody>
      </p:sp>
    </p:spTree>
    <p:extLst>
      <p:ext uri="{BB962C8B-B14F-4D97-AF65-F5344CB8AC3E}">
        <p14:creationId xmlns:p14="http://schemas.microsoft.com/office/powerpoint/2010/main" val="396936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 </a:t>
            </a:r>
          </a:p>
        </p:txBody>
      </p:sp>
      <p:sp>
        <p:nvSpPr>
          <p:cNvPr id="4" name="Slide Number Placeholder 3"/>
          <p:cNvSpPr>
            <a:spLocks noGrp="1"/>
          </p:cNvSpPr>
          <p:nvPr>
            <p:ph type="sldNum" sz="quarter" idx="5"/>
          </p:nvPr>
        </p:nvSpPr>
        <p:spPr/>
        <p:txBody>
          <a:bodyPr/>
          <a:lstStyle/>
          <a:p>
            <a:fld id="{5CF9EC6F-9E69-4343-8B0C-85CD2E2142DE}" type="slidenum">
              <a:rPr lang="en-GB" smtClean="0"/>
              <a:t>2</a:t>
            </a:fld>
            <a:endParaRPr lang="en-GB"/>
          </a:p>
        </p:txBody>
      </p:sp>
    </p:spTree>
    <p:extLst>
      <p:ext uri="{BB962C8B-B14F-4D97-AF65-F5344CB8AC3E}">
        <p14:creationId xmlns:p14="http://schemas.microsoft.com/office/powerpoint/2010/main" val="2216532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20</a:t>
            </a:fld>
            <a:endParaRPr lang="en-GB"/>
          </a:p>
        </p:txBody>
      </p:sp>
    </p:spTree>
    <p:extLst>
      <p:ext uri="{BB962C8B-B14F-4D97-AF65-F5344CB8AC3E}">
        <p14:creationId xmlns:p14="http://schemas.microsoft.com/office/powerpoint/2010/main" val="1454296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a:t>
            </a:r>
          </a:p>
        </p:txBody>
      </p:sp>
      <p:sp>
        <p:nvSpPr>
          <p:cNvPr id="4" name="Slide Number Placeholder 3"/>
          <p:cNvSpPr>
            <a:spLocks noGrp="1"/>
          </p:cNvSpPr>
          <p:nvPr>
            <p:ph type="sldNum" sz="quarter" idx="5"/>
          </p:nvPr>
        </p:nvSpPr>
        <p:spPr/>
        <p:txBody>
          <a:bodyPr/>
          <a:lstStyle/>
          <a:p>
            <a:fld id="{5CF9EC6F-9E69-4343-8B0C-85CD2E2142DE}" type="slidenum">
              <a:rPr lang="en-GB" smtClean="0"/>
              <a:t>21</a:t>
            </a:fld>
            <a:endParaRPr lang="en-GB"/>
          </a:p>
        </p:txBody>
      </p:sp>
    </p:spTree>
    <p:extLst>
      <p:ext uri="{BB962C8B-B14F-4D97-AF65-F5344CB8AC3E}">
        <p14:creationId xmlns:p14="http://schemas.microsoft.com/office/powerpoint/2010/main" val="2200513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recently</a:t>
            </a:r>
            <a:r>
              <a:rPr lang="en-GB" baseline="0" dirty="0"/>
              <a:t> reviewed our school mission statement with staff, parents and governors. Feedback indicated that this is still very much who we are and what we strive to do at St Elizabeth’s but that a more child-friendly version was needed. So now our mission is: Be like Jesus. Be your best. Be safe. Be caring.</a:t>
            </a:r>
          </a:p>
          <a:p>
            <a:endParaRPr lang="en-GB" baseline="0" dirty="0"/>
          </a:p>
          <a:p>
            <a:endParaRPr lang="en-GB" dirty="0"/>
          </a:p>
          <a:p>
            <a:r>
              <a:rPr lang="en-GB" dirty="0"/>
              <a:t>As a school we celebrate our Franciscan</a:t>
            </a:r>
            <a:r>
              <a:rPr lang="en-GB" baseline="0" dirty="0"/>
              <a:t> heritage and continue to promote our seven Franciscan Values: joy, forgiveness, faith, respect, service, peace and stewardship. These values underpin everything that we do at school. The aim is that we all practise these values so that they become habitual and, therefore, a virtue. We try to live out each of these values all of the time but in Year 2 we focus especially on ‘Faith’. You can support this through discussing what faith is, reading Bible stories about faith and highlighting individuals who have shown faith in themselves, in others and in God. Ultimately, faith is something that needs to be acted on… it needs to be living! </a:t>
            </a:r>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3</a:t>
            </a:fld>
            <a:endParaRPr lang="en-GB"/>
          </a:p>
        </p:txBody>
      </p:sp>
    </p:spTree>
    <p:extLst>
      <p:ext uri="{BB962C8B-B14F-4D97-AF65-F5344CB8AC3E}">
        <p14:creationId xmlns:p14="http://schemas.microsoft.com/office/powerpoint/2010/main" val="3072344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a:t>
            </a:r>
          </a:p>
        </p:txBody>
      </p:sp>
      <p:sp>
        <p:nvSpPr>
          <p:cNvPr id="4" name="Slide Number Placeholder 3"/>
          <p:cNvSpPr>
            <a:spLocks noGrp="1"/>
          </p:cNvSpPr>
          <p:nvPr>
            <p:ph type="sldNum" sz="quarter" idx="5"/>
          </p:nvPr>
        </p:nvSpPr>
        <p:spPr/>
        <p:txBody>
          <a:bodyPr/>
          <a:lstStyle/>
          <a:p>
            <a:fld id="{5CF9EC6F-9E69-4343-8B0C-85CD2E2142DE}" type="slidenum">
              <a:rPr lang="en-GB" smtClean="0"/>
              <a:t>4</a:t>
            </a:fld>
            <a:endParaRPr lang="en-GB"/>
          </a:p>
        </p:txBody>
      </p:sp>
    </p:spTree>
    <p:extLst>
      <p:ext uri="{BB962C8B-B14F-4D97-AF65-F5344CB8AC3E}">
        <p14:creationId xmlns:p14="http://schemas.microsoft.com/office/powerpoint/2010/main" val="179995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5</a:t>
            </a:fld>
            <a:endParaRPr lang="en-GB"/>
          </a:p>
        </p:txBody>
      </p:sp>
    </p:spTree>
    <p:extLst>
      <p:ext uri="{BB962C8B-B14F-4D97-AF65-F5344CB8AC3E}">
        <p14:creationId xmlns:p14="http://schemas.microsoft.com/office/powerpoint/2010/main" val="1023364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6</a:t>
            </a:fld>
            <a:endParaRPr lang="en-GB"/>
          </a:p>
        </p:txBody>
      </p:sp>
    </p:spTree>
    <p:extLst>
      <p:ext uri="{BB962C8B-B14F-4D97-AF65-F5344CB8AC3E}">
        <p14:creationId xmlns:p14="http://schemas.microsoft.com/office/powerpoint/2010/main" val="206604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7</a:t>
            </a:fld>
            <a:endParaRPr lang="en-GB"/>
          </a:p>
        </p:txBody>
      </p:sp>
    </p:spTree>
    <p:extLst>
      <p:ext uri="{BB962C8B-B14F-4D97-AF65-F5344CB8AC3E}">
        <p14:creationId xmlns:p14="http://schemas.microsoft.com/office/powerpoint/2010/main" val="1428358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8</a:t>
            </a:fld>
            <a:endParaRPr lang="en-GB"/>
          </a:p>
        </p:txBody>
      </p:sp>
    </p:spTree>
    <p:extLst>
      <p:ext uri="{BB962C8B-B14F-4D97-AF65-F5344CB8AC3E}">
        <p14:creationId xmlns:p14="http://schemas.microsoft.com/office/powerpoint/2010/main" val="1586205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9</a:t>
            </a:fld>
            <a:endParaRPr lang="en-GB"/>
          </a:p>
        </p:txBody>
      </p:sp>
    </p:spTree>
    <p:extLst>
      <p:ext uri="{BB962C8B-B14F-4D97-AF65-F5344CB8AC3E}">
        <p14:creationId xmlns:p14="http://schemas.microsoft.com/office/powerpoint/2010/main" val="345394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0CD2D-E095-4ACB-95AD-2D847B5F7A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59CC45-5550-4076-9B54-AA856E2497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6C3586-0A56-4706-B629-09995D3421E6}"/>
              </a:ext>
            </a:extLst>
          </p:cNvPr>
          <p:cNvSpPr>
            <a:spLocks noGrp="1"/>
          </p:cNvSpPr>
          <p:nvPr>
            <p:ph type="dt" sz="half" idx="10"/>
          </p:nvPr>
        </p:nvSpPr>
        <p:spPr/>
        <p:txBody>
          <a:bodyPr/>
          <a:lstStyle/>
          <a:p>
            <a:fld id="{07839EB8-9B9F-456F-9BB8-F11763B1A41E}" type="datetimeFigureOut">
              <a:rPr lang="en-GB" smtClean="0"/>
              <a:t>10/09/2025</a:t>
            </a:fld>
            <a:endParaRPr lang="en-GB"/>
          </a:p>
        </p:txBody>
      </p:sp>
      <p:sp>
        <p:nvSpPr>
          <p:cNvPr id="5" name="Footer Placeholder 4">
            <a:extLst>
              <a:ext uri="{FF2B5EF4-FFF2-40B4-BE49-F238E27FC236}">
                <a16:creationId xmlns:a16="http://schemas.microsoft.com/office/drawing/2014/main" id="{5E51C38B-4FEF-4B28-B055-491DA3716C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A1DFEF-4D11-4E53-8ED1-9EA104029BA0}"/>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32558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FB54D-913A-467F-A81D-6D3C76E620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6520A8-38AE-46D0-A1D9-2DD1459EF4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F27243-394D-427A-BD0C-487271E8F821}"/>
              </a:ext>
            </a:extLst>
          </p:cNvPr>
          <p:cNvSpPr>
            <a:spLocks noGrp="1"/>
          </p:cNvSpPr>
          <p:nvPr>
            <p:ph type="dt" sz="half" idx="10"/>
          </p:nvPr>
        </p:nvSpPr>
        <p:spPr/>
        <p:txBody>
          <a:bodyPr/>
          <a:lstStyle/>
          <a:p>
            <a:fld id="{07839EB8-9B9F-456F-9BB8-F11763B1A41E}" type="datetimeFigureOut">
              <a:rPr lang="en-GB" smtClean="0"/>
              <a:t>10/09/2025</a:t>
            </a:fld>
            <a:endParaRPr lang="en-GB"/>
          </a:p>
        </p:txBody>
      </p:sp>
      <p:sp>
        <p:nvSpPr>
          <p:cNvPr id="5" name="Footer Placeholder 4">
            <a:extLst>
              <a:ext uri="{FF2B5EF4-FFF2-40B4-BE49-F238E27FC236}">
                <a16:creationId xmlns:a16="http://schemas.microsoft.com/office/drawing/2014/main" id="{F4EC16B3-BC0B-481F-BB0D-ECED02A6A9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9165ED-A528-43D0-BACF-7FDA75521D1B}"/>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386580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29F5A0-EAA6-4068-9683-40B4D32652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AC9B5B-6D9C-47AB-992F-B423C121AE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6CCA6B-A70F-4C09-9854-C9BCE3A423CA}"/>
              </a:ext>
            </a:extLst>
          </p:cNvPr>
          <p:cNvSpPr>
            <a:spLocks noGrp="1"/>
          </p:cNvSpPr>
          <p:nvPr>
            <p:ph type="dt" sz="half" idx="10"/>
          </p:nvPr>
        </p:nvSpPr>
        <p:spPr/>
        <p:txBody>
          <a:bodyPr/>
          <a:lstStyle/>
          <a:p>
            <a:fld id="{07839EB8-9B9F-456F-9BB8-F11763B1A41E}" type="datetimeFigureOut">
              <a:rPr lang="en-GB" smtClean="0"/>
              <a:t>10/09/2025</a:t>
            </a:fld>
            <a:endParaRPr lang="en-GB"/>
          </a:p>
        </p:txBody>
      </p:sp>
      <p:sp>
        <p:nvSpPr>
          <p:cNvPr id="5" name="Footer Placeholder 4">
            <a:extLst>
              <a:ext uri="{FF2B5EF4-FFF2-40B4-BE49-F238E27FC236}">
                <a16:creationId xmlns:a16="http://schemas.microsoft.com/office/drawing/2014/main" id="{6C8C60D0-DA21-4240-8C84-E34FBE72B9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FED36B-6B75-4A4B-89AC-620709FB4CBF}"/>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1782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63D2-602F-4BFE-BB0E-0F3FB6B112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083342-84DF-43A6-AD41-FF3C874800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39692E-4942-4F30-BD88-339507315542}"/>
              </a:ext>
            </a:extLst>
          </p:cNvPr>
          <p:cNvSpPr>
            <a:spLocks noGrp="1"/>
          </p:cNvSpPr>
          <p:nvPr>
            <p:ph type="dt" sz="half" idx="10"/>
          </p:nvPr>
        </p:nvSpPr>
        <p:spPr/>
        <p:txBody>
          <a:bodyPr/>
          <a:lstStyle/>
          <a:p>
            <a:fld id="{07839EB8-9B9F-456F-9BB8-F11763B1A41E}" type="datetimeFigureOut">
              <a:rPr lang="en-GB" smtClean="0"/>
              <a:t>10/09/2025</a:t>
            </a:fld>
            <a:endParaRPr lang="en-GB"/>
          </a:p>
        </p:txBody>
      </p:sp>
      <p:sp>
        <p:nvSpPr>
          <p:cNvPr id="5" name="Footer Placeholder 4">
            <a:extLst>
              <a:ext uri="{FF2B5EF4-FFF2-40B4-BE49-F238E27FC236}">
                <a16:creationId xmlns:a16="http://schemas.microsoft.com/office/drawing/2014/main" id="{AF61FB39-4436-4784-A2D4-143B57B021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5AE621-81E5-4F40-A1D7-518852A9F16C}"/>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2585653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32DC8-7DDF-46F0-8075-A32F7AD5C3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5F65DD-3F6C-48C4-9E83-D0416E642F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396CE2-A4BF-4039-940C-F04A5C0427FE}"/>
              </a:ext>
            </a:extLst>
          </p:cNvPr>
          <p:cNvSpPr>
            <a:spLocks noGrp="1"/>
          </p:cNvSpPr>
          <p:nvPr>
            <p:ph type="dt" sz="half" idx="10"/>
          </p:nvPr>
        </p:nvSpPr>
        <p:spPr/>
        <p:txBody>
          <a:bodyPr/>
          <a:lstStyle/>
          <a:p>
            <a:fld id="{07839EB8-9B9F-456F-9BB8-F11763B1A41E}" type="datetimeFigureOut">
              <a:rPr lang="en-GB" smtClean="0"/>
              <a:t>10/09/2025</a:t>
            </a:fld>
            <a:endParaRPr lang="en-GB"/>
          </a:p>
        </p:txBody>
      </p:sp>
      <p:sp>
        <p:nvSpPr>
          <p:cNvPr id="5" name="Footer Placeholder 4">
            <a:extLst>
              <a:ext uri="{FF2B5EF4-FFF2-40B4-BE49-F238E27FC236}">
                <a16:creationId xmlns:a16="http://schemas.microsoft.com/office/drawing/2014/main" id="{75A81972-96B3-4B4F-8A7D-EB08339B3F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BBCD8-B491-4512-9C00-4AA994DFC9B4}"/>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625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38C36-8F74-4959-AA7A-86A10C58D3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C9CD02-CB24-4A57-BEFC-750EEF2C0A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BB33B5-9028-4D17-B696-8ED4B42E9C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45799-91D0-4F3C-A985-080699EA5908}"/>
              </a:ext>
            </a:extLst>
          </p:cNvPr>
          <p:cNvSpPr>
            <a:spLocks noGrp="1"/>
          </p:cNvSpPr>
          <p:nvPr>
            <p:ph type="dt" sz="half" idx="10"/>
          </p:nvPr>
        </p:nvSpPr>
        <p:spPr/>
        <p:txBody>
          <a:bodyPr/>
          <a:lstStyle/>
          <a:p>
            <a:fld id="{07839EB8-9B9F-456F-9BB8-F11763B1A41E}" type="datetimeFigureOut">
              <a:rPr lang="en-GB" smtClean="0"/>
              <a:t>10/09/2025</a:t>
            </a:fld>
            <a:endParaRPr lang="en-GB"/>
          </a:p>
        </p:txBody>
      </p:sp>
      <p:sp>
        <p:nvSpPr>
          <p:cNvPr id="6" name="Footer Placeholder 5">
            <a:extLst>
              <a:ext uri="{FF2B5EF4-FFF2-40B4-BE49-F238E27FC236}">
                <a16:creationId xmlns:a16="http://schemas.microsoft.com/office/drawing/2014/main" id="{D5F96AEF-B1FB-4DA0-A7AF-5606BF1F2B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476C72-FCD3-4D5B-916C-F46FDB2ED08C}"/>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2131630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20402-BF43-4A98-9E39-1D8E904C39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4ECD8E-CFEB-42DF-A4C0-A5EB605C6E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0C3B769-1C17-4F84-BAB6-4356DAA408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8178CD7-4003-4893-86EE-94BA863079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0E9749-8727-4140-AB2A-AECA2932BF9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FF1B6B-F850-4434-AA24-2B9EC9E9AAF3}"/>
              </a:ext>
            </a:extLst>
          </p:cNvPr>
          <p:cNvSpPr>
            <a:spLocks noGrp="1"/>
          </p:cNvSpPr>
          <p:nvPr>
            <p:ph type="dt" sz="half" idx="10"/>
          </p:nvPr>
        </p:nvSpPr>
        <p:spPr/>
        <p:txBody>
          <a:bodyPr/>
          <a:lstStyle/>
          <a:p>
            <a:fld id="{07839EB8-9B9F-456F-9BB8-F11763B1A41E}" type="datetimeFigureOut">
              <a:rPr lang="en-GB" smtClean="0"/>
              <a:t>10/09/2025</a:t>
            </a:fld>
            <a:endParaRPr lang="en-GB"/>
          </a:p>
        </p:txBody>
      </p:sp>
      <p:sp>
        <p:nvSpPr>
          <p:cNvPr id="8" name="Footer Placeholder 7">
            <a:extLst>
              <a:ext uri="{FF2B5EF4-FFF2-40B4-BE49-F238E27FC236}">
                <a16:creationId xmlns:a16="http://schemas.microsoft.com/office/drawing/2014/main" id="{3FB9DEC6-F6AD-4D74-925D-C2FCE5BF19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0EBF924-2D06-4B6B-954D-772F1FD32AA9}"/>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232823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7B891-E55D-411C-9698-4E486C65CFF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573A88E-A436-4753-932D-BD303F1BE803}"/>
              </a:ext>
            </a:extLst>
          </p:cNvPr>
          <p:cNvSpPr>
            <a:spLocks noGrp="1"/>
          </p:cNvSpPr>
          <p:nvPr>
            <p:ph type="dt" sz="half" idx="10"/>
          </p:nvPr>
        </p:nvSpPr>
        <p:spPr/>
        <p:txBody>
          <a:bodyPr/>
          <a:lstStyle/>
          <a:p>
            <a:fld id="{07839EB8-9B9F-456F-9BB8-F11763B1A41E}" type="datetimeFigureOut">
              <a:rPr lang="en-GB" smtClean="0"/>
              <a:t>10/09/2025</a:t>
            </a:fld>
            <a:endParaRPr lang="en-GB"/>
          </a:p>
        </p:txBody>
      </p:sp>
      <p:sp>
        <p:nvSpPr>
          <p:cNvPr id="4" name="Footer Placeholder 3">
            <a:extLst>
              <a:ext uri="{FF2B5EF4-FFF2-40B4-BE49-F238E27FC236}">
                <a16:creationId xmlns:a16="http://schemas.microsoft.com/office/drawing/2014/main" id="{5A4EC3C6-8531-4054-8274-8ECD1C6289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03A183B-000F-4DFB-BDF7-D3680B1EF715}"/>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269452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FFC52F-AF8B-4B71-93B2-D13384EC65EF}"/>
              </a:ext>
            </a:extLst>
          </p:cNvPr>
          <p:cNvSpPr>
            <a:spLocks noGrp="1"/>
          </p:cNvSpPr>
          <p:nvPr>
            <p:ph type="dt" sz="half" idx="10"/>
          </p:nvPr>
        </p:nvSpPr>
        <p:spPr/>
        <p:txBody>
          <a:bodyPr/>
          <a:lstStyle/>
          <a:p>
            <a:fld id="{07839EB8-9B9F-456F-9BB8-F11763B1A41E}" type="datetimeFigureOut">
              <a:rPr lang="en-GB" smtClean="0"/>
              <a:t>10/09/2025</a:t>
            </a:fld>
            <a:endParaRPr lang="en-GB"/>
          </a:p>
        </p:txBody>
      </p:sp>
      <p:sp>
        <p:nvSpPr>
          <p:cNvPr id="3" name="Footer Placeholder 2">
            <a:extLst>
              <a:ext uri="{FF2B5EF4-FFF2-40B4-BE49-F238E27FC236}">
                <a16:creationId xmlns:a16="http://schemas.microsoft.com/office/drawing/2014/main" id="{DAF9678E-C691-416F-9CCE-CF853F0696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6107AF-51E8-4C3A-A5F1-BF96DD1BC6CA}"/>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261795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2385-5620-4CF4-80FC-7C978C944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8E2165-98CC-4F60-B029-F95079AB1A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CFA565-00EE-4B0E-9E61-D4F66DC6F5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E4DF85-8E96-40EC-80BF-E282F33E2437}"/>
              </a:ext>
            </a:extLst>
          </p:cNvPr>
          <p:cNvSpPr>
            <a:spLocks noGrp="1"/>
          </p:cNvSpPr>
          <p:nvPr>
            <p:ph type="dt" sz="half" idx="10"/>
          </p:nvPr>
        </p:nvSpPr>
        <p:spPr/>
        <p:txBody>
          <a:bodyPr/>
          <a:lstStyle/>
          <a:p>
            <a:fld id="{07839EB8-9B9F-456F-9BB8-F11763B1A41E}" type="datetimeFigureOut">
              <a:rPr lang="en-GB" smtClean="0"/>
              <a:t>10/09/2025</a:t>
            </a:fld>
            <a:endParaRPr lang="en-GB"/>
          </a:p>
        </p:txBody>
      </p:sp>
      <p:sp>
        <p:nvSpPr>
          <p:cNvPr id="6" name="Footer Placeholder 5">
            <a:extLst>
              <a:ext uri="{FF2B5EF4-FFF2-40B4-BE49-F238E27FC236}">
                <a16:creationId xmlns:a16="http://schemas.microsoft.com/office/drawing/2014/main" id="{564B6244-A8E7-4A63-A54D-B29F45337D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0E3B58-2928-442B-9FE0-BAA7B3AAE43F}"/>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3027369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4877C-3755-4680-AF38-2503E16D40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2E2856-8807-461B-A6E8-AD26F0A68E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69F675-161E-49BE-AA44-247764218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19A5A1-8DBF-4BC4-BEEB-59A466DA908E}"/>
              </a:ext>
            </a:extLst>
          </p:cNvPr>
          <p:cNvSpPr>
            <a:spLocks noGrp="1"/>
          </p:cNvSpPr>
          <p:nvPr>
            <p:ph type="dt" sz="half" idx="10"/>
          </p:nvPr>
        </p:nvSpPr>
        <p:spPr/>
        <p:txBody>
          <a:bodyPr/>
          <a:lstStyle/>
          <a:p>
            <a:fld id="{07839EB8-9B9F-456F-9BB8-F11763B1A41E}" type="datetimeFigureOut">
              <a:rPr lang="en-GB" smtClean="0"/>
              <a:t>10/09/2025</a:t>
            </a:fld>
            <a:endParaRPr lang="en-GB"/>
          </a:p>
        </p:txBody>
      </p:sp>
      <p:sp>
        <p:nvSpPr>
          <p:cNvPr id="6" name="Footer Placeholder 5">
            <a:extLst>
              <a:ext uri="{FF2B5EF4-FFF2-40B4-BE49-F238E27FC236}">
                <a16:creationId xmlns:a16="http://schemas.microsoft.com/office/drawing/2014/main" id="{2A46E1E0-CF96-4BA6-AE83-EF2DA75FE5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90BA7D-9227-4524-815C-5ADF491E97FC}"/>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258067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47FEFF-2D4F-4B05-806A-E6F6B220FC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7F2956-E8B4-4081-A4F6-CEA5F93880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7895EC-1D94-4AF9-AEC9-7FB0BFED6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39EB8-9B9F-456F-9BB8-F11763B1A41E}" type="datetimeFigureOut">
              <a:rPr lang="en-GB" smtClean="0"/>
              <a:t>10/09/2025</a:t>
            </a:fld>
            <a:endParaRPr lang="en-GB"/>
          </a:p>
        </p:txBody>
      </p:sp>
      <p:sp>
        <p:nvSpPr>
          <p:cNvPr id="5" name="Footer Placeholder 4">
            <a:extLst>
              <a:ext uri="{FF2B5EF4-FFF2-40B4-BE49-F238E27FC236}">
                <a16:creationId xmlns:a16="http://schemas.microsoft.com/office/drawing/2014/main" id="{387D924E-2EE9-42D8-B371-6974CB2E5B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FD5185-D868-4D6B-9A29-7F31359446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32209-6E09-4CD6-B500-F50D9D241F25}" type="slidenum">
              <a:rPr lang="en-GB" smtClean="0"/>
              <a:t>‹#›</a:t>
            </a:fld>
            <a:endParaRPr lang="en-GB"/>
          </a:p>
        </p:txBody>
      </p:sp>
    </p:spTree>
    <p:extLst>
      <p:ext uri="{BB962C8B-B14F-4D97-AF65-F5344CB8AC3E}">
        <p14:creationId xmlns:p14="http://schemas.microsoft.com/office/powerpoint/2010/main" val="2244940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cid:image003.png@01D5DD93.14215F0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youtube.com/watch?v=3W5KWnhWwzs" TargetMode="External"/><Relationship Id="rId5" Type="http://schemas.openxmlformats.org/officeDocument/2006/relationships/hyperlink" Target="https://youtu.be/i-IfzeG1aC4"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tmp"/></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05853" y="477250"/>
            <a:ext cx="10780294" cy="5903495"/>
          </a:xfrm>
          <a:prstGeom prst="rect">
            <a:avLst/>
          </a:prstGeom>
          <a:solidFill>
            <a:schemeClr val="bg1"/>
          </a:solidFill>
        </p:spPr>
        <p:txBody>
          <a:bodyPr wrap="square" rtlCol="0">
            <a:spAutoFit/>
          </a:bodyPr>
          <a:lstStyle/>
          <a:p>
            <a:endParaRPr lang="en-GB" dirty="0"/>
          </a:p>
        </p:txBody>
      </p:sp>
      <p:pic>
        <p:nvPicPr>
          <p:cNvPr id="6" name="Picture 5">
            <a:extLst>
              <a:ext uri="{FF2B5EF4-FFF2-40B4-BE49-F238E27FC236}">
                <a16:creationId xmlns:a16="http://schemas.microsoft.com/office/drawing/2014/main" id="{B7988139-DF50-4CB0-90ED-152803DB7AE1}"/>
              </a:ext>
            </a:extLst>
          </p:cNvPr>
          <p:cNvPicPr>
            <a:picLocks noChangeAspect="1"/>
          </p:cNvPicPr>
          <p:nvPr/>
        </p:nvPicPr>
        <p:blipFill rotWithShape="1">
          <a:blip r:embed="rId4"/>
          <a:srcRect l="8026" t="31336" r="11579" b="19284"/>
          <a:stretch/>
        </p:blipFill>
        <p:spPr>
          <a:xfrm>
            <a:off x="1408551" y="491584"/>
            <a:ext cx="8519816" cy="2937413"/>
          </a:xfrm>
          <a:prstGeom prst="rect">
            <a:avLst/>
          </a:prstGeom>
        </p:spPr>
      </p:pic>
      <p:pic>
        <p:nvPicPr>
          <p:cNvPr id="2" name="Picture 1" descr="A picture containing sign, shirt&#10;&#10;Description automatically generated">
            <a:extLst>
              <a:ext uri="{FF2B5EF4-FFF2-40B4-BE49-F238E27FC236}">
                <a16:creationId xmlns:a16="http://schemas.microsoft.com/office/drawing/2014/main" id="{155BE2A0-F90B-42CB-A355-48AAC7505DA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7479" y="5340285"/>
            <a:ext cx="1012286" cy="1012286"/>
          </a:xfrm>
          <a:prstGeom prst="rect">
            <a:avLst/>
          </a:prstGeom>
        </p:spPr>
      </p:pic>
      <p:sp>
        <p:nvSpPr>
          <p:cNvPr id="10" name="Title 1">
            <a:extLst>
              <a:ext uri="{FF2B5EF4-FFF2-40B4-BE49-F238E27FC236}">
                <a16:creationId xmlns:a16="http://schemas.microsoft.com/office/drawing/2014/main" id="{09231E52-89F2-452D-88E8-531EDD282C7F}"/>
              </a:ext>
            </a:extLst>
          </p:cNvPr>
          <p:cNvSpPr>
            <a:spLocks noGrp="1"/>
          </p:cNvSpPr>
          <p:nvPr>
            <p:ph type="title"/>
          </p:nvPr>
        </p:nvSpPr>
        <p:spPr>
          <a:xfrm>
            <a:off x="807479" y="3428997"/>
            <a:ext cx="10518563" cy="1320800"/>
          </a:xfrm>
        </p:spPr>
        <p:txBody>
          <a:bodyPr>
            <a:normAutofit fontScale="90000"/>
          </a:bodyPr>
          <a:lstStyle/>
          <a:p>
            <a:pPr algn="ctr"/>
            <a:r>
              <a:rPr lang="en-GB" sz="7200" b="1" dirty="0">
                <a:solidFill>
                  <a:schemeClr val="accent6">
                    <a:lumMod val="75000"/>
                  </a:schemeClr>
                </a:solidFill>
                <a:latin typeface="Century Gothic" panose="020B0502020202020204" pitchFamily="34" charset="0"/>
              </a:rPr>
              <a:t>Meet the Teacher</a:t>
            </a:r>
            <a:br>
              <a:rPr lang="en-GB" sz="7200" b="1" dirty="0">
                <a:solidFill>
                  <a:schemeClr val="accent6">
                    <a:lumMod val="75000"/>
                  </a:schemeClr>
                </a:solidFill>
                <a:latin typeface="Century Gothic" panose="020B0502020202020204" pitchFamily="34" charset="0"/>
              </a:rPr>
            </a:br>
            <a:br>
              <a:rPr lang="en-GB" sz="3100" dirty="0">
                <a:latin typeface="Century Gothic" panose="020B0502020202020204" pitchFamily="34" charset="0"/>
              </a:rPr>
            </a:br>
            <a:r>
              <a:rPr lang="en-GB" sz="3100" dirty="0">
                <a:latin typeface="Century Gothic" panose="020B0502020202020204" pitchFamily="34" charset="0"/>
              </a:rPr>
              <a:t>Thursday 11</a:t>
            </a:r>
            <a:r>
              <a:rPr lang="en-GB" sz="3100" baseline="30000" dirty="0">
                <a:latin typeface="Century Gothic" panose="020B0502020202020204" pitchFamily="34" charset="0"/>
              </a:rPr>
              <a:t>th</a:t>
            </a:r>
            <a:r>
              <a:rPr lang="en-GB" sz="3100" dirty="0">
                <a:latin typeface="Century Gothic" panose="020B0502020202020204" pitchFamily="34" charset="0"/>
              </a:rPr>
              <a:t> September 2025</a:t>
            </a:r>
          </a:p>
        </p:txBody>
      </p:sp>
      <p:pic>
        <p:nvPicPr>
          <p:cNvPr id="8" name="Picture 2" descr="cid:image003.png@01D5DD93.14215F00"/>
          <p:cNvPicPr>
            <a:picLocks noChangeAspect="1" noChangeArrowheads="1"/>
          </p:cNvPicPr>
          <p:nvPr/>
        </p:nvPicPr>
        <p:blipFill>
          <a:blip r:embed="rId6" r:link="rId7">
            <a:extLst>
              <a:ext uri="{28A0092B-C50C-407E-A947-70E740481C1C}">
                <a14:useLocalDpi xmlns:a14="http://schemas.microsoft.com/office/drawing/2010/main" val="0"/>
              </a:ext>
            </a:extLst>
          </a:blip>
          <a:srcRect t="20135" r="61270" b="9084"/>
          <a:stretch>
            <a:fillRect/>
          </a:stretch>
        </p:blipFill>
        <p:spPr bwMode="auto">
          <a:xfrm>
            <a:off x="1874658" y="5542132"/>
            <a:ext cx="1301921" cy="52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13117" y="5417225"/>
            <a:ext cx="82232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996116" y="2043152"/>
            <a:ext cx="7013123" cy="973300"/>
          </a:xfrm>
          <a:prstGeom prst="rect">
            <a:avLst/>
          </a:prstGeom>
          <a:solidFill>
            <a:schemeClr val="bg1"/>
          </a:solidFill>
        </p:spPr>
        <p:txBody>
          <a:bodyPr wrap="square" rtlCol="0">
            <a:spAutoFit/>
          </a:bodyPr>
          <a:lstStyle/>
          <a:p>
            <a:endParaRPr lang="en-GB" dirty="0"/>
          </a:p>
        </p:txBody>
      </p:sp>
      <p:pic>
        <p:nvPicPr>
          <p:cNvPr id="11" name="Picture 10"/>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214668" y="2053224"/>
            <a:ext cx="2576018" cy="864628"/>
          </a:xfrm>
          <a:prstGeom prst="rect">
            <a:avLst/>
          </a:prstGeom>
        </p:spPr>
      </p:pic>
    </p:spTree>
    <p:extLst>
      <p:ext uri="{BB962C8B-B14F-4D97-AF65-F5344CB8AC3E}">
        <p14:creationId xmlns:p14="http://schemas.microsoft.com/office/powerpoint/2010/main" val="1708428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sp>
        <p:nvSpPr>
          <p:cNvPr id="2" name="Rectangle 2">
            <a:extLst>
              <a:ext uri="{FF2B5EF4-FFF2-40B4-BE49-F238E27FC236}">
                <a16:creationId xmlns:a16="http://schemas.microsoft.com/office/drawing/2014/main" id="{AF64826F-40C9-F087-6F07-C95491172CB6}"/>
              </a:ext>
            </a:extLst>
          </p:cNvPr>
          <p:cNvSpPr txBox="1">
            <a:spLocks noChangeArrowheads="1"/>
          </p:cNvSpPr>
          <p:nvPr/>
        </p:nvSpPr>
        <p:spPr>
          <a:xfrm>
            <a:off x="914399" y="477252"/>
            <a:ext cx="8458200" cy="12192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altLang="en-US"/>
            </a:br>
            <a:r>
              <a:rPr lang="en-US" altLang="en-US">
                <a:latin typeface="Twinkl Cursive Unlooped" panose="02000000000000000000" pitchFamily="2" charset="0"/>
              </a:rPr>
              <a:t>Mathematics</a:t>
            </a:r>
            <a:br>
              <a:rPr lang="en-US" altLang="en-US"/>
            </a:br>
            <a:endParaRPr lang="en-US" altLang="en-US"/>
          </a:p>
        </p:txBody>
      </p:sp>
      <p:pic>
        <p:nvPicPr>
          <p:cNvPr id="8194" name="Picture 2" descr="Image result for maths eyfs">
            <a:extLst>
              <a:ext uri="{FF2B5EF4-FFF2-40B4-BE49-F238E27FC236}">
                <a16:creationId xmlns:a16="http://schemas.microsoft.com/office/drawing/2014/main" id="{E50266B1-FEF2-36BE-5866-C1D7583D86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6097" y="1976780"/>
            <a:ext cx="4204762" cy="31498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E29EAEA8-FFAC-1895-5941-2637176CB201}"/>
              </a:ext>
            </a:extLst>
          </p:cNvPr>
          <p:cNvSpPr txBox="1">
            <a:spLocks noChangeArrowheads="1"/>
          </p:cNvSpPr>
          <p:nvPr/>
        </p:nvSpPr>
        <p:spPr>
          <a:xfrm>
            <a:off x="761999" y="1429752"/>
            <a:ext cx="7086600" cy="46482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Blip>
                <a:blip r:embed="rId5"/>
              </a:buBlip>
              <a:defRPr/>
            </a:pPr>
            <a:r>
              <a:rPr lang="en-US" altLang="en-US" sz="2400">
                <a:latin typeface="Twinkl Cursive Unlooped" panose="02000000000000000000" pitchFamily="2" charset="0"/>
              </a:rPr>
              <a:t>Split into two areas – Number – Numerical patterns.</a:t>
            </a:r>
          </a:p>
          <a:p>
            <a:pPr marL="0" indent="0">
              <a:buFontTx/>
              <a:buNone/>
              <a:defRPr/>
            </a:pPr>
            <a:r>
              <a:rPr lang="en-US" altLang="en-US" sz="2400">
                <a:latin typeface="Twinkl Cursive Unlooped" panose="02000000000000000000" pitchFamily="2" charset="0"/>
              </a:rPr>
              <a:t>So …</a:t>
            </a:r>
          </a:p>
          <a:p>
            <a:pPr>
              <a:buFontTx/>
              <a:buBlip>
                <a:blip r:embed="rId5"/>
              </a:buBlip>
              <a:defRPr/>
            </a:pPr>
            <a:r>
              <a:rPr lang="en-US" altLang="en-US" sz="2400">
                <a:latin typeface="Twinkl Cursive Unlooped" panose="02000000000000000000" pitchFamily="2" charset="0"/>
              </a:rPr>
              <a:t>Counting, subitizing, number bonds </a:t>
            </a:r>
          </a:p>
          <a:p>
            <a:pPr>
              <a:buFontTx/>
              <a:buBlip>
                <a:blip r:embed="rId5"/>
              </a:buBlip>
              <a:defRPr/>
            </a:pPr>
            <a:r>
              <a:rPr lang="en-US" altLang="en-US" sz="2400">
                <a:latin typeface="Twinkl Cursive Unlooped" panose="02000000000000000000" pitchFamily="2" charset="0"/>
              </a:rPr>
              <a:t>Recognising numbers and what they mean</a:t>
            </a:r>
          </a:p>
          <a:p>
            <a:pPr>
              <a:buFontTx/>
              <a:buBlip>
                <a:blip r:embed="rId5"/>
              </a:buBlip>
              <a:defRPr/>
            </a:pPr>
            <a:r>
              <a:rPr lang="en-US" altLang="en-US" sz="2400">
                <a:latin typeface="Twinkl Cursive Unlooped" panose="02000000000000000000" pitchFamily="2" charset="0"/>
              </a:rPr>
              <a:t>Composition of numbers</a:t>
            </a:r>
          </a:p>
          <a:p>
            <a:pPr>
              <a:buFontTx/>
              <a:buBlip>
                <a:blip r:embed="rId5"/>
              </a:buBlip>
              <a:defRPr/>
            </a:pPr>
            <a:r>
              <a:rPr lang="en-US" altLang="en-US" sz="2400">
                <a:latin typeface="Twinkl Cursive Unlooped" panose="02000000000000000000" pitchFamily="2" charset="0"/>
              </a:rPr>
              <a:t>Calculation</a:t>
            </a:r>
          </a:p>
          <a:p>
            <a:pPr>
              <a:buFontTx/>
              <a:buBlip>
                <a:blip r:embed="rId5"/>
              </a:buBlip>
              <a:defRPr/>
            </a:pPr>
            <a:r>
              <a:rPr lang="en-US" altLang="en-US" sz="2400">
                <a:latin typeface="Twinkl Cursive Unlooped" panose="02000000000000000000" pitchFamily="2" charset="0"/>
              </a:rPr>
              <a:t>Shape</a:t>
            </a:r>
          </a:p>
          <a:p>
            <a:pPr>
              <a:buFontTx/>
              <a:buBlip>
                <a:blip r:embed="rId5"/>
              </a:buBlip>
              <a:defRPr/>
            </a:pPr>
            <a:r>
              <a:rPr lang="en-US" altLang="en-US" sz="2400">
                <a:latin typeface="Twinkl Cursive Unlooped" panose="02000000000000000000" pitchFamily="2" charset="0"/>
              </a:rPr>
              <a:t>Pattern</a:t>
            </a:r>
          </a:p>
          <a:p>
            <a:pPr>
              <a:buFontTx/>
              <a:buBlip>
                <a:blip r:embed="rId5"/>
              </a:buBlip>
              <a:defRPr/>
            </a:pPr>
            <a:r>
              <a:rPr lang="en-US" altLang="en-US" sz="2400">
                <a:latin typeface="Twinkl Cursive Unlooped" panose="02000000000000000000" pitchFamily="2" charset="0"/>
              </a:rPr>
              <a:t>Problem solving</a:t>
            </a:r>
          </a:p>
          <a:p>
            <a:pPr>
              <a:buFontTx/>
              <a:buBlip>
                <a:blip r:embed="rId5"/>
              </a:buBlip>
              <a:defRPr/>
            </a:pPr>
            <a:r>
              <a:rPr lang="en-US" altLang="en-US" sz="2400">
                <a:latin typeface="Twinkl Cursive Unlooped" panose="02000000000000000000" pitchFamily="2" charset="0"/>
              </a:rPr>
              <a:t>Measuring </a:t>
            </a:r>
            <a:endParaRPr lang="en-US" altLang="en-US" sz="2400" dirty="0">
              <a:latin typeface="Twinkl Cursive Unlooped" panose="02000000000000000000" pitchFamily="2" charset="0"/>
            </a:endParaRPr>
          </a:p>
        </p:txBody>
      </p:sp>
    </p:spTree>
    <p:extLst>
      <p:ext uri="{BB962C8B-B14F-4D97-AF65-F5344CB8AC3E}">
        <p14:creationId xmlns:p14="http://schemas.microsoft.com/office/powerpoint/2010/main" val="2582534652"/>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sp>
        <p:nvSpPr>
          <p:cNvPr id="6" name="Rectangle 2">
            <a:extLst>
              <a:ext uri="{FF2B5EF4-FFF2-40B4-BE49-F238E27FC236}">
                <a16:creationId xmlns:a16="http://schemas.microsoft.com/office/drawing/2014/main" id="{77F09BD8-8E65-6A12-CCBA-6CBA7213DD6C}"/>
              </a:ext>
            </a:extLst>
          </p:cNvPr>
          <p:cNvSpPr txBox="1">
            <a:spLocks noChangeArrowheads="1"/>
          </p:cNvSpPr>
          <p:nvPr/>
        </p:nvSpPr>
        <p:spPr>
          <a:xfrm>
            <a:off x="761999" y="-134352"/>
            <a:ext cx="6870700" cy="1600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dirty="0">
                <a:latin typeface="Twinkl Cursive Unlooped" panose="02000000000000000000" pitchFamily="2" charset="0"/>
              </a:rPr>
              <a:t>Expressive arts and design</a:t>
            </a:r>
          </a:p>
        </p:txBody>
      </p:sp>
      <p:sp>
        <p:nvSpPr>
          <p:cNvPr id="7" name="Rectangle 7">
            <a:extLst>
              <a:ext uri="{FF2B5EF4-FFF2-40B4-BE49-F238E27FC236}">
                <a16:creationId xmlns:a16="http://schemas.microsoft.com/office/drawing/2014/main" id="{808D7F8A-48D6-49E7-2BFA-126C671A1262}"/>
              </a:ext>
            </a:extLst>
          </p:cNvPr>
          <p:cNvSpPr txBox="1">
            <a:spLocks noChangeArrowheads="1"/>
          </p:cNvSpPr>
          <p:nvPr/>
        </p:nvSpPr>
        <p:spPr>
          <a:xfrm>
            <a:off x="1789684" y="1027698"/>
            <a:ext cx="7294562" cy="5791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Blip>
                <a:blip r:embed="rId4"/>
              </a:buBlip>
              <a:defRPr/>
            </a:pPr>
            <a:r>
              <a:rPr lang="en-US" altLang="en-US" sz="2400" dirty="0">
                <a:latin typeface="Twinkl Cursive Unlooped" panose="02000000000000000000" pitchFamily="2" charset="0"/>
              </a:rPr>
              <a:t>Split into two areas – Creating with materials – Being imaginative and expressive.</a:t>
            </a:r>
          </a:p>
          <a:p>
            <a:pPr marL="0" indent="0">
              <a:buFontTx/>
              <a:buNone/>
              <a:defRPr/>
            </a:pPr>
            <a:r>
              <a:rPr lang="en-US" altLang="en-US" sz="2400" dirty="0">
                <a:latin typeface="Twinkl Cursive Unlooped" panose="02000000000000000000" pitchFamily="2" charset="0"/>
              </a:rPr>
              <a:t> So …                        </a:t>
            </a:r>
          </a:p>
          <a:p>
            <a:pPr>
              <a:buFontTx/>
              <a:buBlip>
                <a:blip r:embed="rId4"/>
              </a:buBlip>
              <a:defRPr/>
            </a:pPr>
            <a:r>
              <a:rPr lang="en-US" altLang="en-US" sz="2400" dirty="0">
                <a:latin typeface="Twinkl Cursive Unlooped" panose="02000000000000000000" pitchFamily="2" charset="0"/>
              </a:rPr>
              <a:t>Role play</a:t>
            </a:r>
          </a:p>
          <a:p>
            <a:pPr>
              <a:buFontTx/>
              <a:buBlip>
                <a:blip r:embed="rId4"/>
              </a:buBlip>
              <a:defRPr/>
            </a:pPr>
            <a:r>
              <a:rPr lang="en-US" altLang="en-US" sz="2400" dirty="0">
                <a:latin typeface="Twinkl Cursive Unlooped" panose="02000000000000000000" pitchFamily="2" charset="0"/>
              </a:rPr>
              <a:t>Art</a:t>
            </a:r>
          </a:p>
          <a:p>
            <a:pPr>
              <a:buFontTx/>
              <a:buBlip>
                <a:blip r:embed="rId4"/>
              </a:buBlip>
              <a:defRPr/>
            </a:pPr>
            <a:r>
              <a:rPr lang="en-US" altLang="en-US" sz="2400" dirty="0">
                <a:latin typeface="Twinkl Cursive Unlooped" panose="02000000000000000000" pitchFamily="2" charset="0"/>
              </a:rPr>
              <a:t>Painting</a:t>
            </a:r>
          </a:p>
          <a:p>
            <a:pPr>
              <a:buFontTx/>
              <a:buBlip>
                <a:blip r:embed="rId4"/>
              </a:buBlip>
              <a:defRPr/>
            </a:pPr>
            <a:r>
              <a:rPr lang="en-US" altLang="en-US" sz="2400" dirty="0">
                <a:latin typeface="Twinkl Cursive Unlooped" panose="02000000000000000000" pitchFamily="2" charset="0"/>
              </a:rPr>
              <a:t>Drawing</a:t>
            </a:r>
          </a:p>
          <a:p>
            <a:pPr>
              <a:buFontTx/>
              <a:buBlip>
                <a:blip r:embed="rId4"/>
              </a:buBlip>
              <a:defRPr/>
            </a:pPr>
            <a:r>
              <a:rPr lang="en-US" altLang="en-US" sz="2400" dirty="0">
                <a:latin typeface="Twinkl Cursive Unlooped" panose="02000000000000000000" pitchFamily="2" charset="0"/>
              </a:rPr>
              <a:t>Dance</a:t>
            </a:r>
          </a:p>
          <a:p>
            <a:pPr>
              <a:buFontTx/>
              <a:buBlip>
                <a:blip r:embed="rId4"/>
              </a:buBlip>
              <a:defRPr/>
            </a:pPr>
            <a:r>
              <a:rPr lang="en-US" altLang="en-US" sz="2400" dirty="0">
                <a:latin typeface="Twinkl Cursive Unlooped" panose="02000000000000000000" pitchFamily="2" charset="0"/>
              </a:rPr>
              <a:t>Music</a:t>
            </a:r>
          </a:p>
          <a:p>
            <a:pPr>
              <a:buFontTx/>
              <a:buBlip>
                <a:blip r:embed="rId4"/>
              </a:buBlip>
              <a:defRPr/>
            </a:pPr>
            <a:r>
              <a:rPr lang="en-US" altLang="en-US" sz="2400" dirty="0">
                <a:latin typeface="Twinkl Cursive Unlooped" panose="02000000000000000000" pitchFamily="2" charset="0"/>
              </a:rPr>
              <a:t>Singing</a:t>
            </a:r>
          </a:p>
          <a:p>
            <a:pPr>
              <a:buFontTx/>
              <a:buBlip>
                <a:blip r:embed="rId4"/>
              </a:buBlip>
              <a:defRPr/>
            </a:pPr>
            <a:r>
              <a:rPr lang="en-US" altLang="en-US" sz="2400" dirty="0">
                <a:latin typeface="Twinkl Cursive Unlooped" panose="02000000000000000000" pitchFamily="2" charset="0"/>
              </a:rPr>
              <a:t>Story</a:t>
            </a:r>
          </a:p>
          <a:p>
            <a:pPr>
              <a:buFontTx/>
              <a:buBlip>
                <a:blip r:embed="rId4"/>
              </a:buBlip>
              <a:defRPr/>
            </a:pPr>
            <a:r>
              <a:rPr lang="en-US" altLang="en-US" sz="2400" dirty="0">
                <a:latin typeface="Twinkl Cursive Unlooped" panose="02000000000000000000" pitchFamily="2" charset="0"/>
              </a:rPr>
              <a:t>Imagination</a:t>
            </a:r>
          </a:p>
        </p:txBody>
      </p:sp>
      <p:pic>
        <p:nvPicPr>
          <p:cNvPr id="9218" name="Picture 2" descr="Image result for art eyfs">
            <a:extLst>
              <a:ext uri="{FF2B5EF4-FFF2-40B4-BE49-F238E27FC236}">
                <a16:creationId xmlns:a16="http://schemas.microsoft.com/office/drawing/2014/main" id="{F5EAEED2-9434-7CA7-0C09-593A6CB611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7988" y="1943103"/>
            <a:ext cx="4769421" cy="401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82685"/>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sp>
        <p:nvSpPr>
          <p:cNvPr id="5" name="Rectangle 2">
            <a:extLst>
              <a:ext uri="{FF2B5EF4-FFF2-40B4-BE49-F238E27FC236}">
                <a16:creationId xmlns:a16="http://schemas.microsoft.com/office/drawing/2014/main" id="{E78AF353-F73E-62C1-1629-F01166E36AA4}"/>
              </a:ext>
            </a:extLst>
          </p:cNvPr>
          <p:cNvSpPr txBox="1">
            <a:spLocks noChangeArrowheads="1"/>
          </p:cNvSpPr>
          <p:nvPr/>
        </p:nvSpPr>
        <p:spPr>
          <a:xfrm>
            <a:off x="1013372" y="198520"/>
            <a:ext cx="8153400" cy="1600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dirty="0">
                <a:latin typeface="Twinkl Cursive Unlooped" panose="02000000000000000000" pitchFamily="2" charset="0"/>
              </a:rPr>
              <a:t>Understanding the World</a:t>
            </a:r>
          </a:p>
        </p:txBody>
      </p:sp>
      <p:sp>
        <p:nvSpPr>
          <p:cNvPr id="8" name="Rectangle 3">
            <a:extLst>
              <a:ext uri="{FF2B5EF4-FFF2-40B4-BE49-F238E27FC236}">
                <a16:creationId xmlns:a16="http://schemas.microsoft.com/office/drawing/2014/main" id="{6E5A9FBF-C6D0-3297-5753-EDA7F6DEEA07}"/>
              </a:ext>
            </a:extLst>
          </p:cNvPr>
          <p:cNvSpPr txBox="1">
            <a:spLocks noChangeArrowheads="1"/>
          </p:cNvSpPr>
          <p:nvPr/>
        </p:nvSpPr>
        <p:spPr>
          <a:xfrm>
            <a:off x="891393" y="1527682"/>
            <a:ext cx="6705600" cy="43434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Blip>
                <a:blip r:embed="rId4"/>
              </a:buBlip>
              <a:defRPr/>
            </a:pPr>
            <a:r>
              <a:rPr lang="en-US" altLang="en-US" sz="2000" dirty="0">
                <a:latin typeface="Twinkl Cursive Unlooped" panose="02000000000000000000" pitchFamily="2" charset="0"/>
              </a:rPr>
              <a:t>Split into three areas – People cultures and community – The natural world – Past and present.</a:t>
            </a:r>
          </a:p>
          <a:p>
            <a:pPr marL="0" indent="0">
              <a:buFontTx/>
              <a:buNone/>
              <a:defRPr/>
            </a:pPr>
            <a:r>
              <a:rPr lang="en-US" altLang="en-US" sz="2000" dirty="0">
                <a:latin typeface="Twinkl Cursive Unlooped" panose="02000000000000000000" pitchFamily="2" charset="0"/>
              </a:rPr>
              <a:t>So …</a:t>
            </a:r>
          </a:p>
          <a:p>
            <a:pPr>
              <a:buFontTx/>
              <a:buBlip>
                <a:blip r:embed="rId4"/>
              </a:buBlip>
              <a:defRPr/>
            </a:pPr>
            <a:r>
              <a:rPr lang="en-US" altLang="en-US" sz="2000" dirty="0">
                <a:latin typeface="Twinkl Cursive Unlooped" panose="02000000000000000000" pitchFamily="2" charset="0"/>
              </a:rPr>
              <a:t>Learning about our own and other cultures, including  places and different environments.</a:t>
            </a:r>
          </a:p>
          <a:p>
            <a:pPr>
              <a:buFontTx/>
              <a:buBlip>
                <a:blip r:embed="rId4"/>
              </a:buBlip>
              <a:defRPr/>
            </a:pPr>
            <a:r>
              <a:rPr lang="en-US" altLang="en-US" sz="2000" dirty="0">
                <a:latin typeface="Twinkl Cursive Unlooped" panose="02000000000000000000" pitchFamily="2" charset="0"/>
              </a:rPr>
              <a:t>Things that happened in the past.</a:t>
            </a:r>
          </a:p>
          <a:p>
            <a:pPr>
              <a:buFontTx/>
              <a:buBlip>
                <a:blip r:embed="rId4"/>
              </a:buBlip>
              <a:defRPr/>
            </a:pPr>
            <a:r>
              <a:rPr lang="en-US" altLang="en-US" sz="2000" dirty="0">
                <a:latin typeface="Twinkl Cursive Unlooped" panose="02000000000000000000" pitchFamily="2" charset="0"/>
              </a:rPr>
              <a:t>Living things, including important process and changes</a:t>
            </a:r>
          </a:p>
          <a:p>
            <a:pPr>
              <a:buFontTx/>
              <a:buBlip>
                <a:blip r:embed="rId4"/>
              </a:buBlip>
              <a:defRPr/>
            </a:pPr>
            <a:r>
              <a:rPr lang="en-US" altLang="en-US" sz="2000" dirty="0">
                <a:latin typeface="Twinkl Cursive Unlooped" panose="02000000000000000000" pitchFamily="2" charset="0"/>
              </a:rPr>
              <a:t>Exploring</a:t>
            </a:r>
          </a:p>
          <a:p>
            <a:pPr>
              <a:buFontTx/>
              <a:buBlip>
                <a:blip r:embed="rId4"/>
              </a:buBlip>
              <a:defRPr/>
            </a:pPr>
            <a:r>
              <a:rPr lang="en-US" altLang="en-US" sz="2000" dirty="0">
                <a:latin typeface="Twinkl Cursive Unlooped" panose="02000000000000000000" pitchFamily="2" charset="0"/>
              </a:rPr>
              <a:t>Investigating</a:t>
            </a:r>
          </a:p>
          <a:p>
            <a:pPr>
              <a:buFontTx/>
              <a:buBlip>
                <a:blip r:embed="rId4"/>
              </a:buBlip>
              <a:defRPr/>
            </a:pPr>
            <a:r>
              <a:rPr lang="en-GB" altLang="en-US" sz="2000" dirty="0">
                <a:latin typeface="Twinkl Cursive Unlooped" panose="02000000000000000000" pitchFamily="2" charset="0"/>
              </a:rPr>
              <a:t>Educational visits</a:t>
            </a:r>
            <a:endParaRPr lang="en-US" altLang="en-US" sz="2000" dirty="0">
              <a:latin typeface="Twinkl Cursive Unlooped" panose="02000000000000000000" pitchFamily="2" charset="0"/>
            </a:endParaRPr>
          </a:p>
          <a:p>
            <a:pPr>
              <a:buFontTx/>
              <a:buBlip>
                <a:blip r:embed="rId4"/>
              </a:buBlip>
              <a:defRPr/>
            </a:pPr>
            <a:r>
              <a:rPr lang="en-US" altLang="en-US" sz="2000" dirty="0">
                <a:latin typeface="Twinkl Cursive Unlooped" panose="02000000000000000000" pitchFamily="2" charset="0"/>
              </a:rPr>
              <a:t>ICT</a:t>
            </a:r>
          </a:p>
          <a:p>
            <a:pPr>
              <a:buFontTx/>
              <a:buBlip>
                <a:blip r:embed="rId4"/>
              </a:buBlip>
              <a:defRPr/>
            </a:pPr>
            <a:r>
              <a:rPr lang="en-US" altLang="en-US" sz="2000" dirty="0">
                <a:latin typeface="Twinkl Cursive Unlooped" panose="02000000000000000000" pitchFamily="2" charset="0"/>
              </a:rPr>
              <a:t>Constructing</a:t>
            </a:r>
            <a:endParaRPr lang="en-GB" altLang="en-US" sz="2000" dirty="0">
              <a:latin typeface="Twinkl Cursive Unlooped" panose="02000000000000000000" pitchFamily="2" charset="0"/>
            </a:endParaRPr>
          </a:p>
          <a:p>
            <a:pPr>
              <a:buFontTx/>
              <a:buBlip>
                <a:blip r:embed="rId4"/>
              </a:buBlip>
              <a:defRPr/>
            </a:pPr>
            <a:r>
              <a:rPr lang="en-GB" altLang="en-US" sz="2000" dirty="0">
                <a:latin typeface="Twinkl Cursive Unlooped" panose="02000000000000000000" pitchFamily="2" charset="0"/>
              </a:rPr>
              <a:t>Outdoor area</a:t>
            </a:r>
            <a:endParaRPr lang="en-US" altLang="en-US" sz="2000" dirty="0">
              <a:latin typeface="Twinkl Cursive Unlooped" panose="02000000000000000000" pitchFamily="2" charset="0"/>
            </a:endParaRPr>
          </a:p>
        </p:txBody>
      </p:sp>
      <p:pic>
        <p:nvPicPr>
          <p:cNvPr id="1026" name="Picture 2" descr="EYFS 7 Areas Of Learning Posters | Teaching Resources">
            <a:extLst>
              <a:ext uri="{FF2B5EF4-FFF2-40B4-BE49-F238E27FC236}">
                <a16:creationId xmlns:a16="http://schemas.microsoft.com/office/drawing/2014/main" id="{BC6EC0FD-47F7-8BF3-5CB2-1CD103EB22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8885" y="3132944"/>
            <a:ext cx="4261116" cy="301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013703"/>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1" y="332312"/>
            <a:ext cx="12192000" cy="6193372"/>
          </a:xfrm>
          <a:prstGeom prst="rect">
            <a:avLst/>
          </a:prstGeom>
          <a:solidFill>
            <a:schemeClr val="bg1"/>
          </a:solidFill>
        </p:spPr>
        <p:txBody>
          <a:bodyPr wrap="square" rtlCol="0">
            <a:spAutoFit/>
          </a:bodyPr>
          <a:lstStyle/>
          <a:p>
            <a:endParaRPr lang="en-GB" dirty="0"/>
          </a:p>
        </p:txBody>
      </p:sp>
      <p:sp>
        <p:nvSpPr>
          <p:cNvPr id="2" name="TextBox 3">
            <a:extLst>
              <a:ext uri="{FF2B5EF4-FFF2-40B4-BE49-F238E27FC236}">
                <a16:creationId xmlns:a16="http://schemas.microsoft.com/office/drawing/2014/main" id="{397A7082-EF2B-866D-18A5-D8EA189D7809}"/>
              </a:ext>
            </a:extLst>
          </p:cNvPr>
          <p:cNvSpPr txBox="1">
            <a:spLocks noChangeArrowheads="1"/>
          </p:cNvSpPr>
          <p:nvPr/>
        </p:nvSpPr>
        <p:spPr bwMode="auto">
          <a:xfrm>
            <a:off x="-439560" y="734310"/>
            <a:ext cx="693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r>
              <a:rPr lang="en-GB" altLang="en-US" sz="3600" dirty="0">
                <a:latin typeface="Twinkl Cursive Unlooped" panose="02000000000000000000" pitchFamily="2" charset="0"/>
              </a:rPr>
              <a:t>Curriculum Overview</a:t>
            </a:r>
          </a:p>
        </p:txBody>
      </p:sp>
      <p:pic>
        <p:nvPicPr>
          <p:cNvPr id="7" name="Picture 6" descr="A green and orange rectangular box&#10;&#10;Description automatically generated">
            <a:extLst>
              <a:ext uri="{FF2B5EF4-FFF2-40B4-BE49-F238E27FC236}">
                <a16:creationId xmlns:a16="http://schemas.microsoft.com/office/drawing/2014/main" id="{BD1C40AC-CCC0-BDD8-AB6B-98DBC81D9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81" y="1637481"/>
            <a:ext cx="12120519" cy="2439844"/>
          </a:xfrm>
          <a:prstGeom prst="rect">
            <a:avLst/>
          </a:prstGeom>
        </p:spPr>
      </p:pic>
    </p:spTree>
    <p:extLst>
      <p:ext uri="{BB962C8B-B14F-4D97-AF65-F5344CB8AC3E}">
        <p14:creationId xmlns:p14="http://schemas.microsoft.com/office/powerpoint/2010/main" val="3718054499"/>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12623734-D702-0C84-3315-985557FCB911}"/>
              </a:ext>
            </a:extLst>
          </p:cNvPr>
          <p:cNvSpPr txBox="1">
            <a:spLocks noChangeArrowheads="1"/>
          </p:cNvSpPr>
          <p:nvPr/>
        </p:nvSpPr>
        <p:spPr bwMode="auto">
          <a:xfrm>
            <a:off x="-349770" y="465515"/>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r>
              <a:rPr lang="en-GB" altLang="en-US" sz="3600" dirty="0">
                <a:latin typeface="Twinkl Cursive Unlooped" panose="02000000000000000000" pitchFamily="2" charset="0"/>
              </a:rPr>
              <a:t>Weekly Timetable</a:t>
            </a:r>
          </a:p>
        </p:txBody>
      </p:sp>
      <p:pic>
        <p:nvPicPr>
          <p:cNvPr id="8" name="Picture 7" descr="A screenshot of a calendar&#10;&#10;Description automatically generated">
            <a:extLst>
              <a:ext uri="{FF2B5EF4-FFF2-40B4-BE49-F238E27FC236}">
                <a16:creationId xmlns:a16="http://schemas.microsoft.com/office/drawing/2014/main" id="{9E56B2A5-4991-0FDC-A0D7-F2B0B2458E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4027" y="1123365"/>
            <a:ext cx="9743606" cy="5245645"/>
          </a:xfrm>
          <a:prstGeom prst="rect">
            <a:avLst/>
          </a:prstGeom>
        </p:spPr>
      </p:pic>
    </p:spTree>
    <p:extLst>
      <p:ext uri="{BB962C8B-B14F-4D97-AF65-F5344CB8AC3E}">
        <p14:creationId xmlns:p14="http://schemas.microsoft.com/office/powerpoint/2010/main" val="1545602209"/>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B8815ED3-C1AA-13C5-96FF-51049964FC04}"/>
              </a:ext>
            </a:extLst>
          </p:cNvPr>
          <p:cNvSpPr>
            <a:spLocks noGrp="1" noChangeArrowheads="1"/>
          </p:cNvSpPr>
          <p:nvPr>
            <p:ph type="title"/>
          </p:nvPr>
        </p:nvSpPr>
        <p:spPr>
          <a:xfrm>
            <a:off x="934457" y="755359"/>
            <a:ext cx="8077200" cy="914400"/>
          </a:xfrm>
        </p:spPr>
        <p:txBody>
          <a:bodyPr/>
          <a:lstStyle/>
          <a:p>
            <a:r>
              <a:rPr lang="en-GB" altLang="en-US" sz="4000">
                <a:latin typeface="Twinkl Cursive Unlooped" panose="02000000000000000000" pitchFamily="2" charset="0"/>
              </a:rPr>
              <a:t>Squiggle while you wiggle</a:t>
            </a:r>
          </a:p>
        </p:txBody>
      </p:sp>
      <p:sp>
        <p:nvSpPr>
          <p:cNvPr id="6" name="Rectangle 3">
            <a:extLst>
              <a:ext uri="{FF2B5EF4-FFF2-40B4-BE49-F238E27FC236}">
                <a16:creationId xmlns:a16="http://schemas.microsoft.com/office/drawing/2014/main" id="{94F7FE4F-64F3-952A-AB0E-B01FD43A0C32}"/>
              </a:ext>
            </a:extLst>
          </p:cNvPr>
          <p:cNvSpPr>
            <a:spLocks noChangeArrowheads="1"/>
          </p:cNvSpPr>
          <p:nvPr/>
        </p:nvSpPr>
        <p:spPr bwMode="auto">
          <a:xfrm>
            <a:off x="934457" y="1834936"/>
            <a:ext cx="7162800" cy="4114800"/>
          </a:xfrm>
          <a:prstGeom prst="rect">
            <a:avLst/>
          </a:prstGeom>
          <a:noFill/>
          <a:ln>
            <a:noFill/>
          </a:ln>
        </p:spPr>
        <p:txBody>
          <a:bodyPr/>
          <a:lstStyle/>
          <a:p>
            <a:pPr marL="342900" indent="-342900" eaLnBrk="1" hangingPunct="1">
              <a:spcBef>
                <a:spcPct val="20000"/>
              </a:spcBef>
              <a:buFontTx/>
              <a:buBlip>
                <a:blip r:embed="rId4"/>
              </a:buBlip>
              <a:defRPr/>
            </a:pPr>
            <a:r>
              <a:rPr lang="en-GB" sz="2400" dirty="0">
                <a:latin typeface="Twinkl Cursive Unlooped" panose="02000000000000000000" pitchFamily="2" charset="0"/>
              </a:rPr>
              <a:t>15 minutes a day dough disco and squiggle – builds up children’s finger muscles and wrist muscles to support fine motor control – supports cutting, drawing, writing. (PD and Lit links)</a:t>
            </a:r>
          </a:p>
          <a:p>
            <a:pPr eaLnBrk="1" hangingPunct="1">
              <a:spcBef>
                <a:spcPct val="20000"/>
              </a:spcBef>
              <a:defRPr/>
            </a:pPr>
            <a:endParaRPr lang="en-GB" sz="2400" dirty="0">
              <a:latin typeface="Twinkl Cursive Unlooped" panose="02000000000000000000" pitchFamily="2" charset="0"/>
            </a:endParaRPr>
          </a:p>
          <a:p>
            <a:pPr marL="342900" indent="-342900" eaLnBrk="1" hangingPunct="1">
              <a:spcBef>
                <a:spcPct val="20000"/>
              </a:spcBef>
              <a:buFontTx/>
              <a:buBlip>
                <a:blip r:embed="rId4"/>
              </a:buBlip>
              <a:defRPr/>
            </a:pPr>
            <a:r>
              <a:rPr lang="en-GB" sz="2400" dirty="0">
                <a:latin typeface="Twinkl Cursive Unlooped" panose="02000000000000000000" pitchFamily="2" charset="0"/>
              </a:rPr>
              <a:t>Have a go – if time</a:t>
            </a:r>
            <a:r>
              <a:rPr lang="en-GB" sz="2400" dirty="0">
                <a:latin typeface="Twinkl Cursive Unlooped" panose="02000000000000000000" pitchFamily="2" charset="0"/>
                <a:sym typeface="Wingdings" pitchFamily="2" charset="2"/>
              </a:rPr>
              <a:t></a:t>
            </a:r>
          </a:p>
          <a:p>
            <a:pPr marL="342900" indent="-342900" eaLnBrk="1" hangingPunct="1">
              <a:spcBef>
                <a:spcPct val="20000"/>
              </a:spcBef>
              <a:buFontTx/>
              <a:buBlip>
                <a:blip r:embed="rId4"/>
              </a:buBlip>
              <a:defRPr/>
            </a:pPr>
            <a:r>
              <a:rPr lang="en-GB" sz="2400">
                <a:latin typeface="Twinkl Cursive Unlooped" panose="02000000000000000000" pitchFamily="2" charset="0"/>
                <a:sym typeface="Wingdings" pitchFamily="2" charset="2"/>
                <a:hlinkClick r:id="rId5"/>
              </a:rPr>
              <a:t>https://youtu.be/i-IfzeG1aC4</a:t>
            </a:r>
            <a:endParaRPr lang="en-GB" sz="2400" dirty="0">
              <a:latin typeface="Twinkl Cursive Unlooped" panose="02000000000000000000" pitchFamily="2" charset="0"/>
              <a:sym typeface="Wingdings" pitchFamily="2" charset="2"/>
            </a:endParaRPr>
          </a:p>
          <a:p>
            <a:pPr marL="342900" indent="-342900" eaLnBrk="1" hangingPunct="1">
              <a:spcBef>
                <a:spcPct val="20000"/>
              </a:spcBef>
              <a:buFontTx/>
              <a:buBlip>
                <a:blip r:embed="rId4"/>
              </a:buBlip>
              <a:defRPr/>
            </a:pPr>
            <a:r>
              <a:rPr lang="en-GB" sz="2400" dirty="0">
                <a:latin typeface="Twinkl Cursive Unlooped" panose="02000000000000000000" pitchFamily="2" charset="0"/>
                <a:sym typeface="Wingdings" pitchFamily="2" charset="2"/>
                <a:hlinkClick r:id="rId6"/>
              </a:rPr>
              <a:t>https://www.youtube.com/watch?v=3W5KWnhWwzs</a:t>
            </a:r>
            <a:endParaRPr lang="en-GB" sz="2400" dirty="0">
              <a:latin typeface="Twinkl Cursive Unlooped" panose="02000000000000000000" pitchFamily="2" charset="0"/>
              <a:sym typeface="Wingdings" pitchFamily="2" charset="2"/>
            </a:endParaRPr>
          </a:p>
          <a:p>
            <a:pPr eaLnBrk="1" hangingPunct="1">
              <a:spcBef>
                <a:spcPct val="20000"/>
              </a:spcBef>
              <a:defRPr/>
            </a:pPr>
            <a:endParaRPr lang="en-GB" sz="2400" dirty="0">
              <a:latin typeface="Twinkl Cursive Unlooped" panose="02000000000000000000" pitchFamily="2" charset="0"/>
              <a:sym typeface="Wingdings" pitchFamily="2" charset="2"/>
            </a:endParaRPr>
          </a:p>
          <a:p>
            <a:pPr eaLnBrk="1" hangingPunct="1">
              <a:spcBef>
                <a:spcPct val="20000"/>
              </a:spcBef>
              <a:defRPr/>
            </a:pPr>
            <a:endParaRPr lang="en-GB" sz="2400" dirty="0"/>
          </a:p>
          <a:p>
            <a:pPr marL="342900" indent="-342900" eaLnBrk="1" hangingPunct="1">
              <a:spcBef>
                <a:spcPct val="20000"/>
              </a:spcBef>
              <a:buFontTx/>
              <a:buBlip>
                <a:blip r:embed="rId4"/>
              </a:buBlip>
              <a:defRPr/>
            </a:pPr>
            <a:endParaRPr lang="en-GB" sz="2400" dirty="0"/>
          </a:p>
        </p:txBody>
      </p:sp>
      <p:pic>
        <p:nvPicPr>
          <p:cNvPr id="2050" name="Picture 2" descr="What is the Dough Disco? - Heaton House Nursery">
            <a:extLst>
              <a:ext uri="{FF2B5EF4-FFF2-40B4-BE49-F238E27FC236}">
                <a16:creationId xmlns:a16="http://schemas.microsoft.com/office/drawing/2014/main" id="{A28C99FC-BC75-0F06-A530-AF4B272F42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0833" y="2782988"/>
            <a:ext cx="3226710" cy="322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322771"/>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sp>
        <p:nvSpPr>
          <p:cNvPr id="8" name="Rectangle 2">
            <a:extLst>
              <a:ext uri="{FF2B5EF4-FFF2-40B4-BE49-F238E27FC236}">
                <a16:creationId xmlns:a16="http://schemas.microsoft.com/office/drawing/2014/main" id="{A5D5A2CA-7B2F-9021-0E43-600ECA9BECDB}"/>
              </a:ext>
            </a:extLst>
          </p:cNvPr>
          <p:cNvSpPr txBox="1">
            <a:spLocks noChangeArrowheads="1"/>
          </p:cNvSpPr>
          <p:nvPr/>
        </p:nvSpPr>
        <p:spPr>
          <a:xfrm>
            <a:off x="919747" y="766997"/>
            <a:ext cx="687070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dirty="0">
                <a:latin typeface="Twinkl Cursive Unlooped" panose="02000000000000000000" pitchFamily="2" charset="0"/>
              </a:rPr>
              <a:t>Sharing Success</a:t>
            </a:r>
            <a:endParaRPr lang="en-US" altLang="en-US" dirty="0">
              <a:latin typeface="Twinkl Cursive Unlooped" panose="02000000000000000000" pitchFamily="2" charset="0"/>
            </a:endParaRPr>
          </a:p>
        </p:txBody>
      </p:sp>
      <p:sp>
        <p:nvSpPr>
          <p:cNvPr id="9" name="Rectangle 3">
            <a:extLst>
              <a:ext uri="{FF2B5EF4-FFF2-40B4-BE49-F238E27FC236}">
                <a16:creationId xmlns:a16="http://schemas.microsoft.com/office/drawing/2014/main" id="{2A9E6718-F4A2-4C27-17C6-FEB7020BBF59}"/>
              </a:ext>
            </a:extLst>
          </p:cNvPr>
          <p:cNvSpPr>
            <a:spLocks noChangeArrowheads="1"/>
          </p:cNvSpPr>
          <p:nvPr/>
        </p:nvSpPr>
        <p:spPr bwMode="auto">
          <a:xfrm>
            <a:off x="1122948" y="1528997"/>
            <a:ext cx="7162800" cy="4114800"/>
          </a:xfrm>
          <a:prstGeom prst="rect">
            <a:avLst/>
          </a:prstGeom>
          <a:noFill/>
          <a:ln>
            <a:noFill/>
          </a:ln>
        </p:spPr>
        <p:txBody>
          <a:bodyPr/>
          <a:lstStyle>
            <a:lvl1pPr marL="342900" indent="-3429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buFontTx/>
              <a:buBlip>
                <a:blip r:embed="rId4"/>
              </a:buBlip>
              <a:defRPr/>
            </a:pPr>
            <a:r>
              <a:rPr lang="en-GB" altLang="en-US" sz="2400" dirty="0">
                <a:latin typeface="Twinkl Cursive Unlooped" panose="02000000000000000000" pitchFamily="2" charset="0"/>
              </a:rPr>
              <a:t>Using Class Dojo:</a:t>
            </a:r>
          </a:p>
          <a:p>
            <a:pPr eaLnBrk="1" hangingPunct="1">
              <a:buFontTx/>
              <a:buBlip>
                <a:blip r:embed="rId4"/>
              </a:buBlip>
              <a:defRPr/>
            </a:pPr>
            <a:r>
              <a:rPr lang="en-GB" altLang="en-US" sz="2400" dirty="0">
                <a:latin typeface="Twinkl Cursive Unlooped" panose="02000000000000000000" pitchFamily="2" charset="0"/>
              </a:rPr>
              <a:t>Share your child’s achievements, no matter how small!</a:t>
            </a:r>
          </a:p>
          <a:p>
            <a:pPr eaLnBrk="1" hangingPunct="1">
              <a:buFontTx/>
              <a:buBlip>
                <a:blip r:embed="rId4"/>
              </a:buBlip>
              <a:defRPr/>
            </a:pPr>
            <a:r>
              <a:rPr lang="en-GB" altLang="en-US" sz="2400" dirty="0">
                <a:latin typeface="Twinkl Cursive Unlooped" panose="02000000000000000000" pitchFamily="2" charset="0"/>
              </a:rPr>
              <a:t>Note down the area (s) of learning, date achieved and what they did. </a:t>
            </a:r>
          </a:p>
          <a:p>
            <a:pPr eaLnBrk="1" hangingPunct="1">
              <a:buFontTx/>
              <a:buBlip>
                <a:blip r:embed="rId4"/>
              </a:buBlip>
              <a:defRPr/>
            </a:pPr>
            <a:r>
              <a:rPr lang="en-GB" altLang="en-US" sz="2400" dirty="0">
                <a:latin typeface="Twinkl Cursive Unlooped" panose="02000000000000000000" pitchFamily="2" charset="0"/>
              </a:rPr>
              <a:t>Post as little or often as you feel the need but please share their achievements.</a:t>
            </a:r>
          </a:p>
          <a:p>
            <a:pPr eaLnBrk="1" hangingPunct="1">
              <a:buFontTx/>
              <a:buBlip>
                <a:blip r:embed="rId4"/>
              </a:buBlip>
              <a:defRPr/>
            </a:pPr>
            <a:r>
              <a:rPr lang="en-GB" altLang="en-US" sz="2400" dirty="0">
                <a:latin typeface="Twinkl Cursive Unlooped" panose="02000000000000000000" pitchFamily="2" charset="0"/>
              </a:rPr>
              <a:t>Parent support and input is VITAL. </a:t>
            </a:r>
          </a:p>
          <a:p>
            <a:pPr marL="0" indent="0" eaLnBrk="1" hangingPunct="1">
              <a:buFontTx/>
              <a:buNone/>
              <a:defRPr/>
            </a:pPr>
            <a:endParaRPr lang="en-GB" altLang="en-US" sz="2400" dirty="0">
              <a:latin typeface="Twinkl Cursive Unlooped" panose="02000000000000000000" pitchFamily="2" charset="0"/>
            </a:endParaRPr>
          </a:p>
        </p:txBody>
      </p:sp>
    </p:spTree>
    <p:extLst>
      <p:ext uri="{BB962C8B-B14F-4D97-AF65-F5344CB8AC3E}">
        <p14:creationId xmlns:p14="http://schemas.microsoft.com/office/powerpoint/2010/main" val="296245376"/>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589637" y="575216"/>
            <a:ext cx="10780294" cy="5903495"/>
          </a:xfrm>
          <a:prstGeom prst="rect">
            <a:avLst/>
          </a:prstGeom>
          <a:solidFill>
            <a:schemeClr val="bg1"/>
          </a:solidFill>
        </p:spPr>
        <p:txBody>
          <a:bodyPr wrap="square" rtlCol="0">
            <a:spAutoFit/>
          </a:bodyPr>
          <a:lstStyle/>
          <a:p>
            <a:endParaRPr lang="en-GB" dirty="0"/>
          </a:p>
        </p:txBody>
      </p:sp>
      <p:sp>
        <p:nvSpPr>
          <p:cNvPr id="8" name="Title 1">
            <a:extLst>
              <a:ext uri="{FF2B5EF4-FFF2-40B4-BE49-F238E27FC236}">
                <a16:creationId xmlns:a16="http://schemas.microsoft.com/office/drawing/2014/main" id="{FC3D8E88-EBCE-42D6-9906-7F748E20B975}"/>
              </a:ext>
            </a:extLst>
          </p:cNvPr>
          <p:cNvSpPr>
            <a:spLocks noGrp="1"/>
          </p:cNvSpPr>
          <p:nvPr>
            <p:ph type="title"/>
          </p:nvPr>
        </p:nvSpPr>
        <p:spPr>
          <a:xfrm>
            <a:off x="761999" y="322372"/>
            <a:ext cx="10667999" cy="1320800"/>
          </a:xfrm>
        </p:spPr>
        <p:txBody>
          <a:bodyPr>
            <a:normAutofit/>
          </a:bodyPr>
          <a:lstStyle/>
          <a:p>
            <a:r>
              <a:rPr lang="en-GB" sz="3600" b="1" dirty="0">
                <a:solidFill>
                  <a:schemeClr val="accent6">
                    <a:lumMod val="50000"/>
                  </a:schemeClr>
                </a:solidFill>
                <a:latin typeface="Century Gothic" panose="020B0502020202020204" pitchFamily="34" charset="0"/>
              </a:rPr>
              <a:t>Uniform and PE Kit</a:t>
            </a:r>
          </a:p>
        </p:txBody>
      </p:sp>
      <p:sp>
        <p:nvSpPr>
          <p:cNvPr id="7" name="Title 1">
            <a:extLst>
              <a:ext uri="{FF2B5EF4-FFF2-40B4-BE49-F238E27FC236}">
                <a16:creationId xmlns:a16="http://schemas.microsoft.com/office/drawing/2014/main" id="{DBED6A63-47F2-410F-A59D-37F9025FC315}"/>
              </a:ext>
            </a:extLst>
          </p:cNvPr>
          <p:cNvSpPr txBox="1">
            <a:spLocks/>
          </p:cNvSpPr>
          <p:nvPr/>
        </p:nvSpPr>
        <p:spPr>
          <a:xfrm>
            <a:off x="755580" y="1434973"/>
            <a:ext cx="10435570" cy="3834044"/>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latin typeface="SassoonPrimaryInfant" pitchFamily="2" charset="0"/>
              </a:rPr>
            </a:br>
            <a:endParaRPr lang="en-GB" sz="4300" dirty="0">
              <a:latin typeface="SassoonPrimaryInfant" pitchFamily="2" charset="0"/>
            </a:endParaRPr>
          </a:p>
          <a:p>
            <a:endParaRPr lang="en-GB" sz="4300" dirty="0">
              <a:latin typeface="Century Gothic" panose="020B0502020202020204" pitchFamily="34" charset="0"/>
            </a:endParaRPr>
          </a:p>
          <a:p>
            <a:endParaRPr lang="en-GB" sz="4300" dirty="0">
              <a:latin typeface="Century Gothic" panose="020B0502020202020204" pitchFamily="34" charset="0"/>
            </a:endParaRPr>
          </a:p>
          <a:p>
            <a:endParaRPr lang="en-GB" sz="4300" dirty="0">
              <a:latin typeface="Century Gothic" panose="020B0502020202020204" pitchFamily="34" charset="0"/>
            </a:endParaRPr>
          </a:p>
          <a:p>
            <a:r>
              <a:rPr lang="en-GB" sz="5600" b="1" i="1" dirty="0">
                <a:latin typeface="Century Gothic" panose="020B0502020202020204" pitchFamily="34" charset="0"/>
              </a:rPr>
              <a:t>Smart and ready to learn</a:t>
            </a:r>
          </a:p>
          <a:p>
            <a:endParaRPr lang="en-GB" sz="5600" dirty="0">
              <a:latin typeface="Century Gothic" panose="020B0502020202020204" pitchFamily="34" charset="0"/>
            </a:endParaRPr>
          </a:p>
          <a:p>
            <a:r>
              <a:rPr lang="en-GB" sz="5600" dirty="0">
                <a:latin typeface="Century Gothic" panose="020B0502020202020204" pitchFamily="34" charset="0"/>
              </a:rPr>
              <a:t>Saint Elizabeth’s was founded by the nuns of the Franciscan order in 1936 . Our uniform is gold and brown to reflect the colour of the clothes worn by Saint Francis. </a:t>
            </a:r>
          </a:p>
          <a:p>
            <a:endParaRPr lang="en-GB" sz="5600" dirty="0">
              <a:latin typeface="Century Gothic" panose="020B0502020202020204" pitchFamily="34" charset="0"/>
            </a:endParaRPr>
          </a:p>
          <a:p>
            <a:r>
              <a:rPr lang="en-GB" sz="5600" dirty="0">
                <a:latin typeface="Century Gothic" panose="020B0502020202020204" pitchFamily="34" charset="0"/>
              </a:rPr>
              <a:t>St Elizabeth’s Catholic Primary School uniform identifies us to the wider community, while wearing it instils a sense of belonging and equality amongst the children.  </a:t>
            </a:r>
          </a:p>
          <a:p>
            <a:endParaRPr lang="en-GB" sz="5600" dirty="0">
              <a:latin typeface="Century Gothic" panose="020B0502020202020204" pitchFamily="34" charset="0"/>
            </a:endParaRPr>
          </a:p>
          <a:p>
            <a:r>
              <a:rPr lang="en-GB" sz="5600" dirty="0">
                <a:latin typeface="Century Gothic" panose="020B0502020202020204" pitchFamily="34" charset="0"/>
              </a:rPr>
              <a:t>Our school </a:t>
            </a:r>
            <a:r>
              <a:rPr lang="en-GB" sz="5600" b="1" dirty="0">
                <a:latin typeface="Century Gothic" panose="020B0502020202020204" pitchFamily="34" charset="0"/>
              </a:rPr>
              <a:t>winter uniform </a:t>
            </a:r>
            <a:r>
              <a:rPr lang="en-GB" sz="5600" dirty="0">
                <a:latin typeface="Century Gothic" panose="020B0502020202020204" pitchFamily="34" charset="0"/>
              </a:rPr>
              <a:t>is white shirt (polo shirt in KS1, no tie. Collared shirt in KS2, brown and gold tie, brown jumper or cardigan, brown skirt or pinafore dress, black trousers or shorts, black shoes, black, grey, brown or white socks. Any items for hair should remain within these colours of white, black, brown or yellow. Any items for hair should remain within these colours of white,  black, brown or yellow.</a:t>
            </a:r>
          </a:p>
          <a:p>
            <a:endParaRPr lang="en-GB" sz="5600" dirty="0">
              <a:latin typeface="Century Gothic" panose="020B0502020202020204" pitchFamily="34" charset="0"/>
            </a:endParaRPr>
          </a:p>
          <a:p>
            <a:r>
              <a:rPr lang="en-GB" sz="5600" dirty="0">
                <a:latin typeface="Century Gothic" panose="020B0502020202020204" pitchFamily="34" charset="0"/>
              </a:rPr>
              <a:t>Our </a:t>
            </a:r>
            <a:r>
              <a:rPr lang="en-GB" sz="5600" b="1" dirty="0">
                <a:latin typeface="Century Gothic" panose="020B0502020202020204" pitchFamily="34" charset="0"/>
              </a:rPr>
              <a:t>active uniform </a:t>
            </a:r>
            <a:r>
              <a:rPr lang="en-GB" sz="5600" dirty="0">
                <a:latin typeface="Century Gothic" panose="020B0502020202020204" pitchFamily="34" charset="0"/>
              </a:rPr>
              <a:t>– which is often referred to as PE kit – is worn to school on PE or sports days. The active uniform is yellow polo shirt, yellow sweatshirt with school logo (optional), unbranded black shorts or black joggers. Trainers or pumps with black, grey or white socks.</a:t>
            </a:r>
          </a:p>
          <a:p>
            <a:endParaRPr lang="en-GB" sz="5600" dirty="0">
              <a:latin typeface="Century Gothic" panose="020B0502020202020204" pitchFamily="34" charset="0"/>
            </a:endParaRPr>
          </a:p>
          <a:p>
            <a:r>
              <a:rPr lang="en-GB" sz="5600" dirty="0">
                <a:latin typeface="Century Gothic" panose="020B0502020202020204" pitchFamily="34" charset="0"/>
              </a:rPr>
              <a:t>Our PE lessons are on the following days: </a:t>
            </a:r>
          </a:p>
          <a:p>
            <a:endParaRPr lang="en-GB" sz="5600" dirty="0">
              <a:latin typeface="Century Gothic" panose="020B0502020202020204" pitchFamily="34" charset="0"/>
            </a:endParaRPr>
          </a:p>
          <a:p>
            <a:r>
              <a:rPr lang="en-GB" sz="5600" dirty="0">
                <a:latin typeface="Century Gothic" panose="020B0502020202020204" pitchFamily="34" charset="0"/>
              </a:rPr>
              <a:t>Advent 1 – Monday</a:t>
            </a:r>
          </a:p>
          <a:p>
            <a:endParaRPr lang="en-GB" sz="5600" dirty="0">
              <a:latin typeface="Century Gothic" panose="020B0502020202020204" pitchFamily="34" charset="0"/>
            </a:endParaRPr>
          </a:p>
          <a:p>
            <a:endParaRPr lang="en-GB" sz="5600" dirty="0">
              <a:latin typeface="Century Gothic" panose="020B0502020202020204" pitchFamily="34" charset="0"/>
            </a:endParaRPr>
          </a:p>
          <a:p>
            <a:r>
              <a:rPr lang="en-GB" sz="5600" dirty="0">
                <a:latin typeface="Century Gothic" panose="020B0502020202020204" pitchFamily="34" charset="0"/>
              </a:rPr>
              <a:t>School coats should be either a brown school fleece or black or brown coat.</a:t>
            </a:r>
          </a:p>
          <a:p>
            <a:endParaRPr lang="en-GB" sz="5600" dirty="0">
              <a:latin typeface="Century Gothic" panose="020B0502020202020204" pitchFamily="34" charset="0"/>
            </a:endParaRPr>
          </a:p>
          <a:p>
            <a:r>
              <a:rPr lang="en-GB" sz="5600" dirty="0">
                <a:latin typeface="Century Gothic" panose="020B0502020202020204" pitchFamily="34" charset="0"/>
              </a:rPr>
              <a:t>School bags can be any appropriate bag, however we do request a small size due to storage in school cloakroom areas. School book bags are available to purchase from the school office.</a:t>
            </a:r>
          </a:p>
          <a:p>
            <a:r>
              <a:rPr lang="en-GB" sz="5600" dirty="0">
                <a:latin typeface="Century Gothic" panose="020B0502020202020204" pitchFamily="34" charset="0"/>
              </a:rPr>
              <a:t> </a:t>
            </a:r>
            <a:endParaRPr lang="en-GB" sz="3600" dirty="0">
              <a:latin typeface="Century Gothic" panose="020B0502020202020204" pitchFamily="34" charset="0"/>
            </a:endParaRPr>
          </a:p>
          <a:p>
            <a:br>
              <a:rPr lang="en-GB" sz="5600" dirty="0">
                <a:latin typeface="Century Gothic" panose="020B0502020202020204" pitchFamily="34" charset="0"/>
              </a:rPr>
            </a:br>
            <a:r>
              <a:rPr lang="en-GB" sz="5600" dirty="0">
                <a:latin typeface="Century Gothic" panose="020B0502020202020204" pitchFamily="34" charset="0"/>
              </a:rPr>
              <a:t>Please ensure that all items of uniform are permanently labelled with your child’s name.  This ensures that we can get items back to their rightful owner if they go astray.</a:t>
            </a:r>
          </a:p>
          <a:p>
            <a:endParaRPr lang="en-GB" dirty="0"/>
          </a:p>
        </p:txBody>
      </p:sp>
    </p:spTree>
    <p:extLst>
      <p:ext uri="{BB962C8B-B14F-4D97-AF65-F5344CB8AC3E}">
        <p14:creationId xmlns:p14="http://schemas.microsoft.com/office/powerpoint/2010/main" val="422912905"/>
      </p:ext>
    </p:extLst>
  </p:cSld>
  <p:clrMapOvr>
    <a:masterClrMapping/>
  </p:clrMapOvr>
  <mc:AlternateContent xmlns:mc="http://schemas.openxmlformats.org/markup-compatibility/2006" xmlns:p14="http://schemas.microsoft.com/office/powerpoint/2010/main">
    <mc:Choice Requires="p14">
      <p:transition spd="slow" p14:dur="2000" advTm="49677"/>
    </mc:Choice>
    <mc:Fallback xmlns="">
      <p:transition spd="slow" advTm="4967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05851" y="477250"/>
            <a:ext cx="10780294" cy="5903495"/>
          </a:xfrm>
          <a:prstGeom prst="rect">
            <a:avLst/>
          </a:prstGeom>
          <a:solidFill>
            <a:schemeClr val="bg1"/>
          </a:solidFill>
        </p:spPr>
        <p:txBody>
          <a:bodyPr wrap="square" rtlCol="0">
            <a:spAutoFit/>
          </a:bodyPr>
          <a:lstStyle/>
          <a:p>
            <a:endParaRPr lang="en-GB" dirty="0"/>
          </a:p>
        </p:txBody>
      </p:sp>
      <p:sp>
        <p:nvSpPr>
          <p:cNvPr id="8" name="Title 1">
            <a:extLst>
              <a:ext uri="{FF2B5EF4-FFF2-40B4-BE49-F238E27FC236}">
                <a16:creationId xmlns:a16="http://schemas.microsoft.com/office/drawing/2014/main" id="{FC3D8E88-EBCE-42D6-9906-7F748E20B975}"/>
              </a:ext>
            </a:extLst>
          </p:cNvPr>
          <p:cNvSpPr>
            <a:spLocks noGrp="1"/>
          </p:cNvSpPr>
          <p:nvPr>
            <p:ph type="title"/>
          </p:nvPr>
        </p:nvSpPr>
        <p:spPr>
          <a:xfrm>
            <a:off x="761999" y="322372"/>
            <a:ext cx="10667999" cy="1320800"/>
          </a:xfrm>
        </p:spPr>
        <p:txBody>
          <a:bodyPr>
            <a:normAutofit/>
          </a:bodyPr>
          <a:lstStyle/>
          <a:p>
            <a:r>
              <a:rPr lang="en-GB" sz="3600" b="1" dirty="0">
                <a:solidFill>
                  <a:schemeClr val="accent6">
                    <a:lumMod val="50000"/>
                  </a:schemeClr>
                </a:solidFill>
                <a:latin typeface="Century Gothic" panose="020B0502020202020204" pitchFamily="34" charset="0"/>
              </a:rPr>
              <a:t>Phonics and Early Reading</a:t>
            </a:r>
          </a:p>
        </p:txBody>
      </p:sp>
      <p:sp>
        <p:nvSpPr>
          <p:cNvPr id="6" name="Title 1">
            <a:extLst>
              <a:ext uri="{FF2B5EF4-FFF2-40B4-BE49-F238E27FC236}">
                <a16:creationId xmlns:a16="http://schemas.microsoft.com/office/drawing/2014/main" id="{2313CFD9-ACD1-4527-9A38-81FC33941A74}"/>
              </a:ext>
            </a:extLst>
          </p:cNvPr>
          <p:cNvSpPr txBox="1">
            <a:spLocks/>
          </p:cNvSpPr>
          <p:nvPr/>
        </p:nvSpPr>
        <p:spPr>
          <a:xfrm>
            <a:off x="761998" y="828557"/>
            <a:ext cx="10667999" cy="5090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2800" dirty="0"/>
            </a:br>
            <a:r>
              <a:rPr lang="en-GB" sz="2800" dirty="0">
                <a:latin typeface="Century Gothic" panose="020B0502020202020204" pitchFamily="34" charset="0"/>
              </a:rPr>
              <a:t>-   Daily teaching of phonics and reading</a:t>
            </a:r>
          </a:p>
          <a:p>
            <a:pPr marL="457200" indent="-457200">
              <a:buFontTx/>
              <a:buChar char="-"/>
            </a:pPr>
            <a:r>
              <a:rPr lang="en-GB" sz="2800" dirty="0">
                <a:latin typeface="Century Gothic" panose="020B0502020202020204" pitchFamily="34" charset="0"/>
              </a:rPr>
              <a:t>Review of previously learnt sound</a:t>
            </a:r>
          </a:p>
          <a:p>
            <a:pPr marL="457200" indent="-457200">
              <a:buFontTx/>
              <a:buChar char="-"/>
            </a:pPr>
            <a:r>
              <a:rPr lang="en-GB" sz="2800" dirty="0">
                <a:latin typeface="Century Gothic" panose="020B0502020202020204" pitchFamily="34" charset="0"/>
              </a:rPr>
              <a:t>Introduce new sound</a:t>
            </a:r>
          </a:p>
          <a:p>
            <a:pPr marL="457200" indent="-457200">
              <a:buFontTx/>
              <a:buChar char="-"/>
            </a:pPr>
            <a:r>
              <a:rPr lang="en-GB" sz="2800" dirty="0">
                <a:latin typeface="Century Gothic" panose="020B0502020202020204" pitchFamily="34" charset="0"/>
              </a:rPr>
              <a:t>Teaching of strategies to decode words containing new sound</a:t>
            </a:r>
          </a:p>
          <a:p>
            <a:pPr marL="457200" indent="-457200">
              <a:buFontTx/>
              <a:buChar char="-"/>
            </a:pPr>
            <a:r>
              <a:rPr lang="en-GB" sz="2800" dirty="0">
                <a:latin typeface="Century Gothic" panose="020B0502020202020204" pitchFamily="34" charset="0"/>
              </a:rPr>
              <a:t>Speed read of words containing previously taught sounds</a:t>
            </a:r>
          </a:p>
          <a:p>
            <a:pPr marL="457200" indent="-457200">
              <a:buFontTx/>
              <a:buChar char="-"/>
            </a:pPr>
            <a:r>
              <a:rPr lang="en-GB" sz="2800" dirty="0">
                <a:latin typeface="Century Gothic" panose="020B0502020202020204" pitchFamily="34" charset="0"/>
              </a:rPr>
              <a:t>Assessment of reading through the reading of ‘nonsense’ words or place names containing new sound</a:t>
            </a:r>
          </a:p>
          <a:p>
            <a:pPr marL="457200" indent="-457200">
              <a:buFontTx/>
              <a:buChar char="-"/>
            </a:pPr>
            <a:r>
              <a:rPr lang="en-GB" sz="2800" dirty="0">
                <a:latin typeface="Century Gothic" panose="020B0502020202020204" pitchFamily="34" charset="0"/>
              </a:rPr>
              <a:t>Spelling of words containing new sounds</a:t>
            </a:r>
          </a:p>
          <a:p>
            <a:pPr marL="457200" indent="-457200">
              <a:buFontTx/>
              <a:buChar char="-"/>
            </a:pPr>
            <a:r>
              <a:rPr lang="en-GB" sz="2800" dirty="0">
                <a:latin typeface="Century Gothic" panose="020B0502020202020204" pitchFamily="34" charset="0"/>
              </a:rPr>
              <a:t>Reading of books in pairs with activities to develop fluency, expression, retrieval and inference skills.</a:t>
            </a:r>
            <a:br>
              <a:rPr lang="en-GB" sz="2800" dirty="0">
                <a:latin typeface="SassoonPrimaryInfant" pitchFamily="2" charset="0"/>
              </a:rPr>
            </a:br>
            <a:endParaRPr lang="en-GB" sz="2800" dirty="0">
              <a:latin typeface="SassoonPrimaryInfant" pitchFamily="2" charset="0"/>
            </a:endParaRPr>
          </a:p>
        </p:txBody>
      </p:sp>
    </p:spTree>
    <p:extLst>
      <p:ext uri="{BB962C8B-B14F-4D97-AF65-F5344CB8AC3E}">
        <p14:creationId xmlns:p14="http://schemas.microsoft.com/office/powerpoint/2010/main" val="3206363818"/>
      </p:ext>
    </p:extLst>
  </p:cSld>
  <p:clrMapOvr>
    <a:masterClrMapping/>
  </p:clrMapOvr>
  <mc:AlternateContent xmlns:mc="http://schemas.openxmlformats.org/markup-compatibility/2006" xmlns:p14="http://schemas.microsoft.com/office/powerpoint/2010/main">
    <mc:Choice Requires="p14">
      <p:transition spd="slow" p14:dur="2000" advTm="73821"/>
    </mc:Choice>
    <mc:Fallback xmlns="">
      <p:transition spd="slow" advTm="7382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22930"/>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05851" y="477250"/>
            <a:ext cx="10780294" cy="5903495"/>
          </a:xfrm>
          <a:prstGeom prst="rect">
            <a:avLst/>
          </a:prstGeom>
          <a:solidFill>
            <a:schemeClr val="bg1"/>
          </a:solidFill>
        </p:spPr>
        <p:txBody>
          <a:bodyPr wrap="square" rtlCol="0">
            <a:spAutoFit/>
          </a:bodyPr>
          <a:lstStyle/>
          <a:p>
            <a:endParaRPr lang="en-GB" dirty="0"/>
          </a:p>
        </p:txBody>
      </p:sp>
      <p:sp>
        <p:nvSpPr>
          <p:cNvPr id="8" name="Title 1">
            <a:extLst>
              <a:ext uri="{FF2B5EF4-FFF2-40B4-BE49-F238E27FC236}">
                <a16:creationId xmlns:a16="http://schemas.microsoft.com/office/drawing/2014/main" id="{FC3D8E88-EBCE-42D6-9906-7F748E20B975}"/>
              </a:ext>
            </a:extLst>
          </p:cNvPr>
          <p:cNvSpPr>
            <a:spLocks noGrp="1"/>
          </p:cNvSpPr>
          <p:nvPr>
            <p:ph type="title"/>
          </p:nvPr>
        </p:nvSpPr>
        <p:spPr>
          <a:xfrm>
            <a:off x="761999" y="81545"/>
            <a:ext cx="10667999" cy="1320800"/>
          </a:xfrm>
        </p:spPr>
        <p:txBody>
          <a:bodyPr>
            <a:normAutofit/>
          </a:bodyPr>
          <a:lstStyle/>
          <a:p>
            <a:r>
              <a:rPr lang="en-GB" sz="3600" b="1" dirty="0">
                <a:solidFill>
                  <a:schemeClr val="accent6">
                    <a:lumMod val="50000"/>
                  </a:schemeClr>
                </a:solidFill>
                <a:latin typeface="Century Gothic" panose="020B0502020202020204" pitchFamily="34" charset="0"/>
              </a:rPr>
              <a:t>Dates for your diary…</a:t>
            </a:r>
          </a:p>
        </p:txBody>
      </p:sp>
      <p:sp>
        <p:nvSpPr>
          <p:cNvPr id="6" name="Title 1">
            <a:extLst>
              <a:ext uri="{FF2B5EF4-FFF2-40B4-BE49-F238E27FC236}">
                <a16:creationId xmlns:a16="http://schemas.microsoft.com/office/drawing/2014/main" id="{2313CFD9-ACD1-4527-9A38-81FC33941A74}"/>
              </a:ext>
            </a:extLst>
          </p:cNvPr>
          <p:cNvSpPr txBox="1">
            <a:spLocks/>
          </p:cNvSpPr>
          <p:nvPr/>
        </p:nvSpPr>
        <p:spPr>
          <a:xfrm>
            <a:off x="761999" y="1031631"/>
            <a:ext cx="10667999" cy="5161545"/>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latin typeface="Century Gothic" panose="020B0502020202020204" pitchFamily="34" charset="0"/>
              </a:rPr>
              <a:t>19.09.25 – Coffee and cake afternoon to support Macmillan Cancer support.</a:t>
            </a:r>
          </a:p>
          <a:p>
            <a:endParaRPr lang="en-GB" sz="4000" dirty="0">
              <a:latin typeface="Century Gothic" panose="020B0502020202020204" pitchFamily="34" charset="0"/>
            </a:endParaRPr>
          </a:p>
          <a:p>
            <a:r>
              <a:rPr lang="en-GB" sz="4000" dirty="0">
                <a:latin typeface="Century Gothic" panose="020B0502020202020204" pitchFamily="34" charset="0"/>
              </a:rPr>
              <a:t>24.09.25 – Start of year Mass  </a:t>
            </a:r>
          </a:p>
          <a:p>
            <a:endParaRPr lang="en-GB" sz="4000" dirty="0">
              <a:latin typeface="Century Gothic" panose="020B0502020202020204" pitchFamily="34" charset="0"/>
            </a:endParaRPr>
          </a:p>
          <a:p>
            <a:r>
              <a:rPr lang="en-GB" sz="4000" dirty="0">
                <a:latin typeface="Century Gothic" panose="020B0502020202020204" pitchFamily="34" charset="0"/>
              </a:rPr>
              <a:t>29.09.25 – Start of Harvest Festival collections </a:t>
            </a:r>
          </a:p>
          <a:p>
            <a:endParaRPr lang="en-GB" sz="4000" dirty="0">
              <a:latin typeface="Century Gothic" panose="020B0502020202020204" pitchFamily="34" charset="0"/>
            </a:endParaRPr>
          </a:p>
          <a:p>
            <a:r>
              <a:rPr lang="en-GB" sz="4000" dirty="0">
                <a:latin typeface="Century Gothic" panose="020B0502020202020204" pitchFamily="34" charset="0"/>
              </a:rPr>
              <a:t>03.10.25 – Feast Day for St Francis</a:t>
            </a:r>
          </a:p>
          <a:p>
            <a:endParaRPr lang="en-GB" sz="4000" dirty="0">
              <a:latin typeface="Century Gothic" panose="020B0502020202020204" pitchFamily="34" charset="0"/>
            </a:endParaRPr>
          </a:p>
          <a:p>
            <a:r>
              <a:rPr lang="en-GB" sz="4000" dirty="0">
                <a:latin typeface="Century Gothic" panose="020B0502020202020204" pitchFamily="34" charset="0"/>
              </a:rPr>
              <a:t>16.10.25 – Harvest Festival &amp; World Food Day  </a:t>
            </a:r>
          </a:p>
          <a:p>
            <a:endParaRPr lang="en-GB" sz="4000" dirty="0">
              <a:latin typeface="Century Gothic" panose="020B0502020202020204" pitchFamily="34" charset="0"/>
            </a:endParaRPr>
          </a:p>
          <a:p>
            <a:r>
              <a:rPr lang="en-GB" sz="4000" dirty="0">
                <a:latin typeface="Century Gothic" panose="020B0502020202020204" pitchFamily="34" charset="0"/>
              </a:rPr>
              <a:t>17.10.25 - Times Table Rock Star Day (Dress Up Like A Rock Star!), Maths Week </a:t>
            </a:r>
          </a:p>
          <a:p>
            <a:endParaRPr lang="en-GB" sz="4000" dirty="0">
              <a:latin typeface="Century Gothic" panose="020B0502020202020204" pitchFamily="34" charset="0"/>
            </a:endParaRPr>
          </a:p>
          <a:p>
            <a:r>
              <a:rPr lang="en-GB" sz="4000" dirty="0">
                <a:latin typeface="Century Gothic" panose="020B0502020202020204" pitchFamily="34" charset="0"/>
              </a:rPr>
              <a:t>W/C 27.10.25 – Half Term</a:t>
            </a:r>
          </a:p>
          <a:p>
            <a:endParaRPr lang="en-GB" sz="4000" dirty="0">
              <a:latin typeface="Century Gothic" panose="020B0502020202020204" pitchFamily="34" charset="0"/>
            </a:endParaRPr>
          </a:p>
          <a:p>
            <a:r>
              <a:rPr lang="en-GB" sz="4000" dirty="0">
                <a:latin typeface="Century Gothic" panose="020B0502020202020204" pitchFamily="34" charset="0"/>
              </a:rPr>
              <a:t>03.11.25 – Back to School</a:t>
            </a:r>
          </a:p>
          <a:p>
            <a:endParaRPr lang="en-GB" sz="4000" dirty="0">
              <a:latin typeface="Century Gothic" panose="020B0502020202020204" pitchFamily="34" charset="0"/>
            </a:endParaRPr>
          </a:p>
          <a:p>
            <a:r>
              <a:rPr lang="en-GB" sz="4000" dirty="0">
                <a:latin typeface="Century Gothic" panose="020B0502020202020204" pitchFamily="34" charset="0"/>
              </a:rPr>
              <a:t>06.11.25 – Mass for All Saints</a:t>
            </a:r>
          </a:p>
          <a:p>
            <a:endParaRPr lang="en-GB" sz="4000" dirty="0">
              <a:latin typeface="Century Gothic" panose="020B0502020202020204" pitchFamily="34" charset="0"/>
            </a:endParaRPr>
          </a:p>
          <a:p>
            <a:r>
              <a:rPr lang="en-GB" sz="4000" dirty="0">
                <a:latin typeface="Century Gothic" panose="020B0502020202020204" pitchFamily="34" charset="0"/>
              </a:rPr>
              <a:t>28.11.25 – Non-uniform in exchange for chocolate.</a:t>
            </a:r>
          </a:p>
          <a:p>
            <a:endParaRPr lang="en-GB" sz="4000" dirty="0">
              <a:latin typeface="Century Gothic" panose="020B0502020202020204" pitchFamily="34" charset="0"/>
            </a:endParaRPr>
          </a:p>
          <a:p>
            <a:r>
              <a:rPr lang="en-GB" sz="4000" dirty="0">
                <a:latin typeface="Century Gothic" panose="020B0502020202020204" pitchFamily="34" charset="0"/>
              </a:rPr>
              <a:t>05.12.25 – Non-uniform in exchange for a bottle.</a:t>
            </a:r>
          </a:p>
          <a:p>
            <a:endParaRPr lang="en-GB" sz="4000" dirty="0">
              <a:latin typeface="Century Gothic" panose="020B0502020202020204" pitchFamily="34" charset="0"/>
            </a:endParaRPr>
          </a:p>
          <a:p>
            <a:r>
              <a:rPr lang="en-GB" sz="4000" dirty="0">
                <a:latin typeface="Century Gothic" panose="020B0502020202020204" pitchFamily="34" charset="0"/>
              </a:rPr>
              <a:t>08.12.25 – Nativity (14:00)</a:t>
            </a:r>
          </a:p>
          <a:p>
            <a:endParaRPr lang="en-GB" sz="4000" dirty="0">
              <a:latin typeface="Century Gothic" panose="020B0502020202020204" pitchFamily="34" charset="0"/>
            </a:endParaRPr>
          </a:p>
          <a:p>
            <a:r>
              <a:rPr lang="en-GB" sz="4000" dirty="0">
                <a:latin typeface="Century Gothic" panose="020B0502020202020204" pitchFamily="34" charset="0"/>
              </a:rPr>
              <a:t>09.12.25 – Nativity (18:30)</a:t>
            </a:r>
          </a:p>
          <a:p>
            <a:endParaRPr lang="en-GB" sz="4000" dirty="0">
              <a:latin typeface="Century Gothic" panose="020B0502020202020204" pitchFamily="34" charset="0"/>
            </a:endParaRPr>
          </a:p>
          <a:p>
            <a:r>
              <a:rPr lang="en-GB" sz="4000" dirty="0">
                <a:latin typeface="Century Gothic" panose="020B0502020202020204" pitchFamily="34" charset="0"/>
              </a:rPr>
              <a:t>19.12.25 – Carols Around the Tree. Break Up for Christmas Holidays</a:t>
            </a:r>
          </a:p>
          <a:p>
            <a:endParaRPr lang="en-GB" sz="2800" dirty="0">
              <a:latin typeface="Century Gothic" panose="020B0502020202020204" pitchFamily="34" charset="0"/>
            </a:endParaRPr>
          </a:p>
        </p:txBody>
      </p:sp>
    </p:spTree>
    <p:extLst>
      <p:ext uri="{BB962C8B-B14F-4D97-AF65-F5344CB8AC3E}">
        <p14:creationId xmlns:p14="http://schemas.microsoft.com/office/powerpoint/2010/main" val="141101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05853" y="477250"/>
            <a:ext cx="10780294" cy="5903495"/>
          </a:xfrm>
          <a:prstGeom prst="rect">
            <a:avLst/>
          </a:prstGeom>
          <a:solidFill>
            <a:schemeClr val="bg1"/>
          </a:solidFill>
        </p:spPr>
        <p:txBody>
          <a:bodyPr wrap="square" rtlCol="0">
            <a:spAutoFit/>
          </a:bodyPr>
          <a:lstStyle/>
          <a:p>
            <a:endParaRPr lang="en-GB" dirty="0"/>
          </a:p>
        </p:txBody>
      </p:sp>
      <p:sp>
        <p:nvSpPr>
          <p:cNvPr id="8" name="Title 1">
            <a:extLst>
              <a:ext uri="{FF2B5EF4-FFF2-40B4-BE49-F238E27FC236}">
                <a16:creationId xmlns:a16="http://schemas.microsoft.com/office/drawing/2014/main" id="{FC3D8E88-EBCE-42D6-9906-7F748E20B975}"/>
              </a:ext>
            </a:extLst>
          </p:cNvPr>
          <p:cNvSpPr>
            <a:spLocks noGrp="1"/>
          </p:cNvSpPr>
          <p:nvPr>
            <p:ph type="title"/>
          </p:nvPr>
        </p:nvSpPr>
        <p:spPr>
          <a:xfrm>
            <a:off x="818148" y="605587"/>
            <a:ext cx="8037307" cy="1320800"/>
          </a:xfrm>
        </p:spPr>
        <p:txBody>
          <a:bodyPr>
            <a:normAutofit fontScale="90000"/>
          </a:bodyPr>
          <a:lstStyle/>
          <a:p>
            <a:r>
              <a:rPr lang="en-GB" sz="4800" b="1" dirty="0">
                <a:solidFill>
                  <a:schemeClr val="accent6">
                    <a:lumMod val="50000"/>
                  </a:schemeClr>
                </a:solidFill>
                <a:latin typeface="Century Gothic" panose="020B0502020202020204" pitchFamily="34" charset="0"/>
              </a:rPr>
              <a:t>Who’s Who in Reception?</a:t>
            </a:r>
            <a:br>
              <a:rPr lang="en-GB" sz="4800" dirty="0">
                <a:solidFill>
                  <a:schemeClr val="accent6">
                    <a:lumMod val="50000"/>
                  </a:schemeClr>
                </a:solidFill>
                <a:latin typeface="Century Gothic" panose="020B0502020202020204" pitchFamily="34" charset="0"/>
              </a:rPr>
            </a:br>
            <a:endParaRPr lang="en-GB" sz="4800" dirty="0">
              <a:solidFill>
                <a:schemeClr val="accent6">
                  <a:lumMod val="50000"/>
                </a:schemeClr>
              </a:solidFill>
              <a:latin typeface="Century Gothic" panose="020B0502020202020204" pitchFamily="34" charset="0"/>
            </a:endParaRPr>
          </a:p>
        </p:txBody>
      </p:sp>
      <p:sp>
        <p:nvSpPr>
          <p:cNvPr id="2" name="TextBox 1"/>
          <p:cNvSpPr txBox="1"/>
          <p:nvPr/>
        </p:nvSpPr>
        <p:spPr>
          <a:xfrm>
            <a:off x="3407464" y="4712349"/>
            <a:ext cx="2458064" cy="523220"/>
          </a:xfrm>
          <a:prstGeom prst="rect">
            <a:avLst/>
          </a:prstGeom>
          <a:noFill/>
        </p:spPr>
        <p:txBody>
          <a:bodyPr wrap="square" rtlCol="0">
            <a:spAutoFit/>
          </a:bodyPr>
          <a:lstStyle/>
          <a:p>
            <a:pPr algn="ctr"/>
            <a:r>
              <a:rPr lang="en-GB" sz="2800" dirty="0">
                <a:solidFill>
                  <a:schemeClr val="accent6">
                    <a:lumMod val="50000"/>
                  </a:schemeClr>
                </a:solidFill>
                <a:latin typeface="Century Gothic" panose="020B0502020202020204" pitchFamily="34" charset="0"/>
              </a:rPr>
              <a:t>Mrs Wilby</a:t>
            </a:r>
          </a:p>
        </p:txBody>
      </p:sp>
      <p:sp>
        <p:nvSpPr>
          <p:cNvPr id="12" name="TextBox 11"/>
          <p:cNvSpPr txBox="1"/>
          <p:nvPr/>
        </p:nvSpPr>
        <p:spPr>
          <a:xfrm>
            <a:off x="6397391" y="4712349"/>
            <a:ext cx="2458064" cy="523220"/>
          </a:xfrm>
          <a:prstGeom prst="rect">
            <a:avLst/>
          </a:prstGeom>
          <a:noFill/>
        </p:spPr>
        <p:txBody>
          <a:bodyPr wrap="square" rtlCol="0">
            <a:spAutoFit/>
          </a:bodyPr>
          <a:lstStyle/>
          <a:p>
            <a:pPr algn="ctr"/>
            <a:r>
              <a:rPr lang="en-GB" sz="2800" dirty="0">
                <a:solidFill>
                  <a:schemeClr val="accent6">
                    <a:lumMod val="50000"/>
                  </a:schemeClr>
                </a:solidFill>
                <a:latin typeface="Century Gothic" panose="020B0502020202020204" pitchFamily="34" charset="0"/>
              </a:rPr>
              <a:t>Mrs Eaton</a:t>
            </a:r>
          </a:p>
        </p:txBody>
      </p:sp>
      <p:pic>
        <p:nvPicPr>
          <p:cNvPr id="6" name="Picture 5" descr="A close-up of a person&#10;&#10;Description automatically generated">
            <a:extLst>
              <a:ext uri="{FF2B5EF4-FFF2-40B4-BE49-F238E27FC236}">
                <a16:creationId xmlns:a16="http://schemas.microsoft.com/office/drawing/2014/main" id="{38D9B3EF-765E-F142-D15B-9A285F6C99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813" y="2169981"/>
            <a:ext cx="2126114" cy="2434743"/>
          </a:xfrm>
          <a:prstGeom prst="ellipse">
            <a:avLst/>
          </a:prstGeom>
          <a:ln w="76200">
            <a:solidFill>
              <a:schemeClr val="accent6">
                <a:lumMod val="50000"/>
              </a:schemeClr>
            </a:solidFill>
          </a:ln>
        </p:spPr>
      </p:pic>
      <p:pic>
        <p:nvPicPr>
          <p:cNvPr id="7" name="Picture 6" descr="Two women taking a selfie&#10;&#10;Description automatically generated">
            <a:extLst>
              <a:ext uri="{FF2B5EF4-FFF2-40B4-BE49-F238E27FC236}">
                <a16:creationId xmlns:a16="http://schemas.microsoft.com/office/drawing/2014/main" id="{F9E84DDD-E5CD-8DF1-7C4B-02305CCB6F09}"/>
              </a:ext>
            </a:extLst>
          </p:cNvPr>
          <p:cNvPicPr>
            <a:picLocks noChangeAspect="1"/>
          </p:cNvPicPr>
          <p:nvPr/>
        </p:nvPicPr>
        <p:blipFill>
          <a:blip r:embed="rId5">
            <a:extLst>
              <a:ext uri="{28A0092B-C50C-407E-A947-70E740481C1C}">
                <a14:useLocalDpi xmlns:a14="http://schemas.microsoft.com/office/drawing/2010/main" val="0"/>
              </a:ext>
            </a:extLst>
          </a:blip>
          <a:srcRect l="40771" t="25356" r="2053" b="8830"/>
          <a:stretch/>
        </p:blipFill>
        <p:spPr>
          <a:xfrm>
            <a:off x="3747446" y="1622431"/>
            <a:ext cx="1778099" cy="2863994"/>
          </a:xfrm>
          <a:prstGeom prst="ellipse">
            <a:avLst/>
          </a:prstGeom>
          <a:ln w="76200">
            <a:solidFill>
              <a:schemeClr val="accent6">
                <a:lumMod val="50000"/>
              </a:schemeClr>
            </a:solidFill>
          </a:ln>
        </p:spPr>
      </p:pic>
    </p:spTree>
    <p:extLst>
      <p:ext uri="{BB962C8B-B14F-4D97-AF65-F5344CB8AC3E}">
        <p14:creationId xmlns:p14="http://schemas.microsoft.com/office/powerpoint/2010/main" val="2802636697"/>
      </p:ext>
    </p:extLst>
  </p:cSld>
  <p:clrMapOvr>
    <a:masterClrMapping/>
  </p:clrMapOvr>
  <mc:AlternateContent xmlns:mc="http://schemas.openxmlformats.org/markup-compatibility/2006" xmlns:p14="http://schemas.microsoft.com/office/powerpoint/2010/main">
    <mc:Choice Requires="p14">
      <p:transition spd="slow" p14:dur="2000" advTm="17475"/>
    </mc:Choice>
    <mc:Fallback xmlns="">
      <p:transition spd="slow" advTm="1747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sp>
        <p:nvSpPr>
          <p:cNvPr id="2" name="Rectangle 2">
            <a:extLst>
              <a:ext uri="{FF2B5EF4-FFF2-40B4-BE49-F238E27FC236}">
                <a16:creationId xmlns:a16="http://schemas.microsoft.com/office/drawing/2014/main" id="{8F649525-9174-922A-24E4-E970F127B5FF}"/>
              </a:ext>
            </a:extLst>
          </p:cNvPr>
          <p:cNvSpPr txBox="1">
            <a:spLocks noChangeArrowheads="1"/>
          </p:cNvSpPr>
          <p:nvPr/>
        </p:nvSpPr>
        <p:spPr>
          <a:xfrm>
            <a:off x="649707" y="360947"/>
            <a:ext cx="6870700" cy="106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latin typeface="Twinkl Cursive Unlooped" panose="02000000000000000000" pitchFamily="2" charset="0"/>
              </a:rPr>
              <a:t>General Information</a:t>
            </a:r>
          </a:p>
        </p:txBody>
      </p:sp>
      <p:sp>
        <p:nvSpPr>
          <p:cNvPr id="5" name="Rectangle 7">
            <a:extLst>
              <a:ext uri="{FF2B5EF4-FFF2-40B4-BE49-F238E27FC236}">
                <a16:creationId xmlns:a16="http://schemas.microsoft.com/office/drawing/2014/main" id="{AFC78F8C-3E93-B2B8-3D5B-D11075FD26CA}"/>
              </a:ext>
            </a:extLst>
          </p:cNvPr>
          <p:cNvSpPr txBox="1">
            <a:spLocks noChangeArrowheads="1"/>
          </p:cNvSpPr>
          <p:nvPr/>
        </p:nvSpPr>
        <p:spPr>
          <a:xfrm>
            <a:off x="2147003" y="1427747"/>
            <a:ext cx="6096000" cy="495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Blip>
                <a:blip r:embed="rId4"/>
              </a:buBlip>
            </a:pPr>
            <a:r>
              <a:rPr lang="en-US" altLang="en-US" sz="2000" dirty="0">
                <a:latin typeface="Twinkl Cursive Unlooped" panose="02000000000000000000" pitchFamily="2" charset="0"/>
              </a:rPr>
              <a:t>School day 8:55-3:30 (arrive 8:45) </a:t>
            </a:r>
          </a:p>
          <a:p>
            <a:pPr>
              <a:buFontTx/>
              <a:buBlip>
                <a:blip r:embed="rId4"/>
              </a:buBlip>
            </a:pPr>
            <a:r>
              <a:rPr lang="en-US" altLang="en-US" sz="2000" dirty="0">
                <a:latin typeface="Twinkl Cursive Unlooped" panose="02000000000000000000" pitchFamily="2" charset="0"/>
              </a:rPr>
              <a:t>Breakfast club and after school club available.</a:t>
            </a:r>
          </a:p>
          <a:p>
            <a:pPr>
              <a:buFontTx/>
              <a:buBlip>
                <a:blip r:embed="rId4"/>
              </a:buBlip>
            </a:pPr>
            <a:r>
              <a:rPr lang="en-US" altLang="en-US" sz="2000" dirty="0">
                <a:latin typeface="Twinkl Cursive Unlooped" panose="02000000000000000000" pitchFamily="2" charset="0"/>
              </a:rPr>
              <a:t>Packed lunches clearly labeled with child’s name -  no nuts!!</a:t>
            </a:r>
            <a:endParaRPr lang="en-GB" altLang="en-US" sz="2000" dirty="0">
              <a:latin typeface="Twinkl Cursive Unlooped" panose="02000000000000000000" pitchFamily="2" charset="0"/>
            </a:endParaRPr>
          </a:p>
          <a:p>
            <a:pPr>
              <a:buFontTx/>
              <a:buBlip>
                <a:blip r:embed="rId4"/>
              </a:buBlip>
            </a:pPr>
            <a:r>
              <a:rPr lang="en-GB" altLang="en-US" sz="2000" dirty="0">
                <a:latin typeface="Twinkl Cursive Unlooped" panose="02000000000000000000" pitchFamily="2" charset="0"/>
              </a:rPr>
              <a:t>Water bottles &amp; Milk</a:t>
            </a:r>
          </a:p>
          <a:p>
            <a:pPr>
              <a:buFontTx/>
              <a:buBlip>
                <a:blip r:embed="rId4"/>
              </a:buBlip>
            </a:pPr>
            <a:r>
              <a:rPr lang="en-GB" altLang="en-US" sz="2000" dirty="0">
                <a:latin typeface="Twinkl Cursive Unlooped" panose="02000000000000000000" pitchFamily="2" charset="0"/>
              </a:rPr>
              <a:t>Ruck sack</a:t>
            </a:r>
          </a:p>
          <a:p>
            <a:pPr>
              <a:buFontTx/>
              <a:buBlip>
                <a:blip r:embed="rId4"/>
              </a:buBlip>
            </a:pPr>
            <a:r>
              <a:rPr lang="en-GB" altLang="en-US" sz="2000" dirty="0">
                <a:latin typeface="Twinkl Cursive Unlooped" panose="02000000000000000000" pitchFamily="2" charset="0"/>
              </a:rPr>
              <a:t>Special person</a:t>
            </a:r>
          </a:p>
          <a:p>
            <a:pPr>
              <a:buFontTx/>
              <a:buBlip>
                <a:blip r:embed="rId4"/>
              </a:buBlip>
            </a:pPr>
            <a:r>
              <a:rPr lang="en-GB" altLang="en-US" sz="2000" dirty="0">
                <a:latin typeface="Twinkl Cursive Unlooped" panose="02000000000000000000" pitchFamily="2" charset="0"/>
              </a:rPr>
              <a:t>Home toys</a:t>
            </a:r>
          </a:p>
          <a:p>
            <a:pPr>
              <a:buFontTx/>
              <a:buBlip>
                <a:blip r:embed="rId4"/>
              </a:buBlip>
            </a:pPr>
            <a:r>
              <a:rPr lang="en-GB" altLang="en-US" sz="2000" dirty="0">
                <a:latin typeface="Twinkl Cursive Unlooped" panose="02000000000000000000" pitchFamily="2" charset="0"/>
              </a:rPr>
              <a:t>Parent helpers – confidentiality agreement.</a:t>
            </a:r>
          </a:p>
          <a:p>
            <a:pPr>
              <a:buFontTx/>
              <a:buBlip>
                <a:blip r:embed="rId4"/>
              </a:buBlip>
            </a:pPr>
            <a:r>
              <a:rPr lang="en-GB" altLang="en-US" sz="2000" dirty="0">
                <a:latin typeface="Twinkl Cursive Unlooped" panose="02000000000000000000" pitchFamily="2" charset="0"/>
              </a:rPr>
              <a:t>Class Dojo</a:t>
            </a:r>
          </a:p>
          <a:p>
            <a:pPr>
              <a:buFontTx/>
              <a:buBlip>
                <a:blip r:embed="rId4"/>
              </a:buBlip>
            </a:pPr>
            <a:r>
              <a:rPr lang="en-GB" altLang="en-US" sz="2000" dirty="0">
                <a:latin typeface="Twinkl Cursive Unlooped" panose="02000000000000000000" pitchFamily="2" charset="0"/>
              </a:rPr>
              <a:t>Puddle suits and wellies</a:t>
            </a:r>
          </a:p>
          <a:p>
            <a:pPr>
              <a:buFontTx/>
              <a:buNone/>
            </a:pPr>
            <a:endParaRPr lang="en-US" altLang="en-US" sz="2000" dirty="0"/>
          </a:p>
          <a:p>
            <a:pPr>
              <a:buFontTx/>
              <a:buBlip>
                <a:blip r:embed="rId4"/>
              </a:buBlip>
            </a:pPr>
            <a:endParaRPr lang="en-US" altLang="en-US" sz="2000" dirty="0"/>
          </a:p>
        </p:txBody>
      </p:sp>
    </p:spTree>
    <p:extLst>
      <p:ext uri="{BB962C8B-B14F-4D97-AF65-F5344CB8AC3E}">
        <p14:creationId xmlns:p14="http://schemas.microsoft.com/office/powerpoint/2010/main" val="993206447"/>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05853" y="477250"/>
            <a:ext cx="10780294" cy="5903495"/>
          </a:xfrm>
          <a:prstGeom prst="rect">
            <a:avLst/>
          </a:prstGeom>
          <a:solidFill>
            <a:schemeClr val="bg1"/>
          </a:solidFill>
        </p:spPr>
        <p:txBody>
          <a:bodyPr wrap="square" rtlCol="0">
            <a:spAutoFit/>
          </a:bodyPr>
          <a:lstStyle/>
          <a:p>
            <a:endParaRPr lang="en-GB" dirty="0"/>
          </a:p>
        </p:txBody>
      </p:sp>
      <p:sp>
        <p:nvSpPr>
          <p:cNvPr id="8" name="TextBox 7"/>
          <p:cNvSpPr txBox="1"/>
          <p:nvPr/>
        </p:nvSpPr>
        <p:spPr>
          <a:xfrm>
            <a:off x="2939845" y="2490016"/>
            <a:ext cx="8170611" cy="1877961"/>
          </a:xfrm>
          <a:prstGeom prst="rect">
            <a:avLst/>
          </a:prstGeom>
          <a:solidFill>
            <a:schemeClr val="bg1"/>
          </a:solidFill>
        </p:spPr>
        <p:txBody>
          <a:bodyPr wrap="square" rtlCol="0">
            <a:spAutoFit/>
          </a:bodyPr>
          <a:lstStyle/>
          <a:p>
            <a:endParaRPr lang="en-GB" dirty="0"/>
          </a:p>
        </p:txBody>
      </p:sp>
      <p:grpSp>
        <p:nvGrpSpPr>
          <p:cNvPr id="9" name="Group 8">
            <a:extLst>
              <a:ext uri="{FF2B5EF4-FFF2-40B4-BE49-F238E27FC236}">
                <a16:creationId xmlns:a16="http://schemas.microsoft.com/office/drawing/2014/main" id="{4E32FB71-0F91-2152-BC36-416877182003}"/>
              </a:ext>
            </a:extLst>
          </p:cNvPr>
          <p:cNvGrpSpPr/>
          <p:nvPr/>
        </p:nvGrpSpPr>
        <p:grpSpPr>
          <a:xfrm>
            <a:off x="1573627" y="986115"/>
            <a:ext cx="9044745" cy="4885762"/>
            <a:chOff x="1339520" y="1534681"/>
            <a:chExt cx="9044745" cy="4885762"/>
          </a:xfrm>
        </p:grpSpPr>
        <p:pic>
          <p:nvPicPr>
            <p:cNvPr id="10" name="Picture 9">
              <a:extLst>
                <a:ext uri="{FF2B5EF4-FFF2-40B4-BE49-F238E27FC236}">
                  <a16:creationId xmlns:a16="http://schemas.microsoft.com/office/drawing/2014/main" id="{2BE40116-8EC5-C804-8B78-25D192A583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2241"/>
            <a:stretch/>
          </p:blipFill>
          <p:spPr bwMode="auto">
            <a:xfrm>
              <a:off x="1339520" y="1534681"/>
              <a:ext cx="1622181" cy="315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D1A0E038-6B2B-BA84-BCEE-AE90FE544D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6598" y="3537593"/>
              <a:ext cx="3538722" cy="28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81140368-7FA7-76D2-8B6D-F074B59565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595" b="46250"/>
            <a:stretch/>
          </p:blipFill>
          <p:spPr bwMode="auto">
            <a:xfrm>
              <a:off x="2857342" y="1838837"/>
              <a:ext cx="7526923" cy="169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37041235"/>
      </p:ext>
    </p:extLst>
  </p:cSld>
  <p:clrMapOvr>
    <a:masterClrMapping/>
  </p:clrMapOvr>
  <mc:AlternateContent xmlns:mc="http://schemas.openxmlformats.org/markup-compatibility/2006" xmlns:p14="http://schemas.microsoft.com/office/powerpoint/2010/main">
    <mc:Choice Requires="p14">
      <p:transition spd="slow" p14:dur="2000" advTm="19516"/>
    </mc:Choice>
    <mc:Fallback xmlns="">
      <p:transition spd="slow" advTm="1951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810784" y="397552"/>
            <a:ext cx="10896534" cy="6062892"/>
          </a:xfrm>
          <a:prstGeom prst="rect">
            <a:avLst/>
          </a:prstGeom>
          <a:solidFill>
            <a:schemeClr val="bg1"/>
          </a:solidFill>
        </p:spPr>
        <p:txBody>
          <a:bodyPr wrap="square" rtlCol="0">
            <a:spAutoFit/>
          </a:bodyPr>
          <a:lstStyle/>
          <a:p>
            <a:endParaRPr lang="en-GB" dirty="0"/>
          </a:p>
        </p:txBody>
      </p:sp>
      <p:sp>
        <p:nvSpPr>
          <p:cNvPr id="8" name="TextBox 5">
            <a:extLst>
              <a:ext uri="{FF2B5EF4-FFF2-40B4-BE49-F238E27FC236}">
                <a16:creationId xmlns:a16="http://schemas.microsoft.com/office/drawing/2014/main" id="{3B5EDC9B-A8B9-391D-18FB-2BB930B72470}"/>
              </a:ext>
            </a:extLst>
          </p:cNvPr>
          <p:cNvSpPr txBox="1">
            <a:spLocks noChangeArrowheads="1"/>
          </p:cNvSpPr>
          <p:nvPr/>
        </p:nvSpPr>
        <p:spPr bwMode="auto">
          <a:xfrm>
            <a:off x="2513159" y="437557"/>
            <a:ext cx="6705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r>
              <a:rPr lang="en-GB" altLang="en-US" sz="4800" dirty="0">
                <a:latin typeface="Twinkl Cursive Unlooped" panose="02000000000000000000" pitchFamily="2" charset="0"/>
              </a:rPr>
              <a:t>Mission Statement</a:t>
            </a:r>
          </a:p>
          <a:p>
            <a:pPr algn="ctr"/>
            <a:r>
              <a:rPr lang="en-GB" altLang="en-US" sz="4800" dirty="0">
                <a:latin typeface="Twinkl Cursive Unlooped" panose="02000000000000000000" pitchFamily="2" charset="0"/>
              </a:rPr>
              <a:t>&amp; Values</a:t>
            </a:r>
          </a:p>
        </p:txBody>
      </p:sp>
      <p:grpSp>
        <p:nvGrpSpPr>
          <p:cNvPr id="13" name="Group 12">
            <a:extLst>
              <a:ext uri="{FF2B5EF4-FFF2-40B4-BE49-F238E27FC236}">
                <a16:creationId xmlns:a16="http://schemas.microsoft.com/office/drawing/2014/main" id="{B50AEC56-E808-BC35-C9AB-2F36E0CF2DB6}"/>
              </a:ext>
            </a:extLst>
          </p:cNvPr>
          <p:cNvGrpSpPr/>
          <p:nvPr/>
        </p:nvGrpSpPr>
        <p:grpSpPr>
          <a:xfrm>
            <a:off x="1573627" y="1534681"/>
            <a:ext cx="9044745" cy="4885762"/>
            <a:chOff x="1339520" y="1534681"/>
            <a:chExt cx="9044745" cy="4885762"/>
          </a:xfrm>
        </p:grpSpPr>
        <p:pic>
          <p:nvPicPr>
            <p:cNvPr id="2" name="Picture 1">
              <a:extLst>
                <a:ext uri="{FF2B5EF4-FFF2-40B4-BE49-F238E27FC236}">
                  <a16:creationId xmlns:a16="http://schemas.microsoft.com/office/drawing/2014/main" id="{8FED93A5-BB97-F9BB-5A8A-B5F5889D14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2241"/>
            <a:stretch/>
          </p:blipFill>
          <p:spPr bwMode="auto">
            <a:xfrm>
              <a:off x="1339520" y="1534681"/>
              <a:ext cx="1622181" cy="315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D2289835-0645-8AC7-0F9C-ACA6CB46CA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6598" y="3537593"/>
              <a:ext cx="3538722" cy="28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8D7B508-AA49-BFCB-B5A2-945D5C4E8D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595" b="46250"/>
            <a:stretch/>
          </p:blipFill>
          <p:spPr bwMode="auto">
            <a:xfrm>
              <a:off x="2857342" y="1838837"/>
              <a:ext cx="7526923" cy="169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75095098"/>
      </p:ext>
    </p:extLst>
  </p:cSld>
  <p:clrMapOvr>
    <a:masterClrMapping/>
  </p:clrMapOvr>
  <mc:AlternateContent xmlns:mc="http://schemas.openxmlformats.org/markup-compatibility/2006" xmlns:p14="http://schemas.microsoft.com/office/powerpoint/2010/main">
    <mc:Choice Requires="p14">
      <p:transition spd="slow" p14:dur="2000" advTm="40462"/>
    </mc:Choice>
    <mc:Fallback xmlns="">
      <p:transition spd="slow" advTm="4046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05853" y="477250"/>
            <a:ext cx="10780294" cy="5903495"/>
          </a:xfrm>
          <a:prstGeom prst="rect">
            <a:avLst/>
          </a:prstGeom>
          <a:solidFill>
            <a:schemeClr val="bg1"/>
          </a:solidFill>
        </p:spPr>
        <p:txBody>
          <a:bodyPr wrap="square" rtlCol="0">
            <a:spAutoFit/>
          </a:bodyPr>
          <a:lstStyle/>
          <a:p>
            <a:endParaRPr lang="en-GB" dirty="0"/>
          </a:p>
        </p:txBody>
      </p:sp>
      <p:sp>
        <p:nvSpPr>
          <p:cNvPr id="8" name="Title 1">
            <a:extLst>
              <a:ext uri="{FF2B5EF4-FFF2-40B4-BE49-F238E27FC236}">
                <a16:creationId xmlns:a16="http://schemas.microsoft.com/office/drawing/2014/main" id="{FC3D8E88-EBCE-42D6-9906-7F748E20B975}"/>
              </a:ext>
            </a:extLst>
          </p:cNvPr>
          <p:cNvSpPr>
            <a:spLocks noGrp="1"/>
          </p:cNvSpPr>
          <p:nvPr>
            <p:ph type="title"/>
          </p:nvPr>
        </p:nvSpPr>
        <p:spPr>
          <a:xfrm>
            <a:off x="762000" y="477250"/>
            <a:ext cx="10667999" cy="1320800"/>
          </a:xfrm>
        </p:spPr>
        <p:txBody>
          <a:bodyPr>
            <a:normAutofit/>
          </a:bodyPr>
          <a:lstStyle/>
          <a:p>
            <a:r>
              <a:rPr lang="en-GB" sz="3600" b="1" dirty="0">
                <a:solidFill>
                  <a:schemeClr val="accent6">
                    <a:lumMod val="50000"/>
                  </a:schemeClr>
                </a:solidFill>
                <a:latin typeface="Century Gothic" panose="020B0502020202020204" pitchFamily="34" charset="0"/>
              </a:rPr>
              <a:t>Communication, Reporting and Assessments</a:t>
            </a:r>
          </a:p>
        </p:txBody>
      </p:sp>
      <p:sp>
        <p:nvSpPr>
          <p:cNvPr id="5" name="Title 1">
            <a:extLst>
              <a:ext uri="{FF2B5EF4-FFF2-40B4-BE49-F238E27FC236}">
                <a16:creationId xmlns:a16="http://schemas.microsoft.com/office/drawing/2014/main" id="{6F00321D-EDA3-4B6E-B15C-B599868A5490}"/>
              </a:ext>
            </a:extLst>
          </p:cNvPr>
          <p:cNvSpPr txBox="1">
            <a:spLocks/>
          </p:cNvSpPr>
          <p:nvPr/>
        </p:nvSpPr>
        <p:spPr>
          <a:xfrm>
            <a:off x="762000" y="1652084"/>
            <a:ext cx="10738408" cy="487462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Tx/>
              <a:buChar char="-"/>
            </a:pPr>
            <a:r>
              <a:rPr lang="en-GB" sz="2500" dirty="0">
                <a:latin typeface="Twinkl Cursive Unlooped" panose="02000000000000000000" pitchFamily="2" charset="0"/>
              </a:rPr>
              <a:t>Parents’ Consultation in October and March (Virtual – School Cloud)</a:t>
            </a:r>
            <a:r>
              <a:rPr lang="en-US" sz="3700" dirty="0">
                <a:latin typeface="Twinkl Cursive Unlooped" panose="02000000000000000000" pitchFamily="2" charset="0"/>
                <a:cs typeface="+mj-ea"/>
              </a:rPr>
              <a:t>. </a:t>
            </a:r>
            <a:r>
              <a:rPr lang="en-GB" sz="2500" dirty="0">
                <a:latin typeface="Twinkl Cursive Unlooped" panose="02000000000000000000" pitchFamily="2" charset="0"/>
              </a:rPr>
              <a:t>End of Year School Report.</a:t>
            </a:r>
          </a:p>
          <a:p>
            <a:br>
              <a:rPr lang="en-US" sz="3700" dirty="0">
                <a:latin typeface="Twinkl Cursive Unlooped" panose="02000000000000000000" pitchFamily="2" charset="0"/>
                <a:cs typeface="+mj-ea"/>
              </a:rPr>
            </a:br>
            <a:r>
              <a:rPr lang="en-US" sz="2400" dirty="0">
                <a:latin typeface="Twinkl Cursive Unlooped" panose="02000000000000000000" pitchFamily="2" charset="0"/>
                <a:cs typeface="+mj-ea"/>
              </a:rPr>
              <a:t>- </a:t>
            </a:r>
            <a:r>
              <a:rPr lang="en-GB" sz="2500" dirty="0">
                <a:latin typeface="Twinkl Cursive Unlooped" panose="02000000000000000000" pitchFamily="2" charset="0"/>
              </a:rPr>
              <a:t>Informal communication (end of the school day, appointments</a:t>
            </a:r>
            <a:br>
              <a:rPr lang="en-GB" sz="2500" dirty="0">
                <a:latin typeface="Twinkl Cursive Unlooped" panose="02000000000000000000" pitchFamily="2" charset="0"/>
              </a:rPr>
            </a:br>
            <a:r>
              <a:rPr lang="en-GB" sz="2500" dirty="0">
                <a:latin typeface="Twinkl Cursive Unlooped" panose="02000000000000000000" pitchFamily="2" charset="0"/>
              </a:rPr>
              <a:t>  made via the school office, newsletters, class web pages, Class Dojo)</a:t>
            </a:r>
          </a:p>
          <a:p>
            <a:pPr>
              <a:defRPr/>
            </a:pPr>
            <a:endParaRPr lang="en-GB" sz="2500" dirty="0">
              <a:latin typeface="Twinkl Cursive Unlooped" panose="02000000000000000000" pitchFamily="2" charset="0"/>
            </a:endParaRPr>
          </a:p>
          <a:p>
            <a:pPr>
              <a:defRPr/>
            </a:pPr>
            <a:r>
              <a:rPr lang="en-GB" sz="2500" dirty="0">
                <a:latin typeface="Twinkl Cursive Unlooped" panose="02000000000000000000" pitchFamily="2" charset="0"/>
              </a:rPr>
              <a:t>- End of year assessment made against the EYFSP – Children aiming to achieve their ELG’s.</a:t>
            </a:r>
            <a:br>
              <a:rPr lang="en-GB" sz="2500" dirty="0">
                <a:latin typeface="Twinkl Cursive Unlooped" panose="02000000000000000000" pitchFamily="2" charset="0"/>
              </a:rPr>
            </a:br>
            <a:endParaRPr lang="en-GB" sz="2500" dirty="0">
              <a:latin typeface="Twinkl Cursive Unlooped" panose="02000000000000000000" pitchFamily="2" charset="0"/>
            </a:endParaRPr>
          </a:p>
          <a:p>
            <a:br>
              <a:rPr lang="en-US" dirty="0">
                <a:latin typeface="+mj-ea"/>
                <a:cs typeface="+mj-ea"/>
              </a:rPr>
            </a:br>
            <a:endParaRPr lang="en-GB" sz="2800" dirty="0"/>
          </a:p>
        </p:txBody>
      </p:sp>
    </p:spTree>
    <p:extLst>
      <p:ext uri="{BB962C8B-B14F-4D97-AF65-F5344CB8AC3E}">
        <p14:creationId xmlns:p14="http://schemas.microsoft.com/office/powerpoint/2010/main" val="3162484448"/>
      </p:ext>
    </p:extLst>
  </p:cSld>
  <p:clrMapOvr>
    <a:masterClrMapping/>
  </p:clrMapOvr>
  <mc:AlternateContent xmlns:mc="http://schemas.openxmlformats.org/markup-compatibility/2006" xmlns:p14="http://schemas.microsoft.com/office/powerpoint/2010/main">
    <mc:Choice Requires="p14">
      <p:transition spd="slow" p14:dur="2000" advTm="148244"/>
    </mc:Choice>
    <mc:Fallback xmlns="">
      <p:transition spd="slow" advTm="14824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pic>
        <p:nvPicPr>
          <p:cNvPr id="11" name="Picture 10">
            <a:extLst>
              <a:ext uri="{FF2B5EF4-FFF2-40B4-BE49-F238E27FC236}">
                <a16:creationId xmlns:a16="http://schemas.microsoft.com/office/drawing/2014/main" id="{72D9B31A-7D78-AF06-07C6-C5A159F0649E}"/>
              </a:ext>
            </a:extLst>
          </p:cNvPr>
          <p:cNvPicPr>
            <a:picLocks noChangeAspect="1"/>
          </p:cNvPicPr>
          <p:nvPr/>
        </p:nvPicPr>
        <p:blipFill>
          <a:blip r:embed="rId4"/>
          <a:stretch>
            <a:fillRect/>
          </a:stretch>
        </p:blipFill>
        <p:spPr>
          <a:xfrm>
            <a:off x="615221" y="477252"/>
            <a:ext cx="5480779" cy="1176630"/>
          </a:xfrm>
          <a:prstGeom prst="rect">
            <a:avLst/>
          </a:prstGeom>
        </p:spPr>
      </p:pic>
      <p:sp>
        <p:nvSpPr>
          <p:cNvPr id="15" name="Rectangle 6">
            <a:extLst>
              <a:ext uri="{FF2B5EF4-FFF2-40B4-BE49-F238E27FC236}">
                <a16:creationId xmlns:a16="http://schemas.microsoft.com/office/drawing/2014/main" id="{E1F4241D-F2C0-9613-C512-F1FE60087C0C}"/>
              </a:ext>
            </a:extLst>
          </p:cNvPr>
          <p:cNvSpPr txBox="1">
            <a:spLocks noChangeArrowheads="1"/>
          </p:cNvSpPr>
          <p:nvPr/>
        </p:nvSpPr>
        <p:spPr>
          <a:xfrm>
            <a:off x="4467069" y="1314680"/>
            <a:ext cx="6858000" cy="49530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Blip>
                <a:blip r:embed="rId5"/>
              </a:buBlip>
            </a:pPr>
            <a:r>
              <a:rPr lang="en-GB" altLang="en-US" sz="2400">
                <a:latin typeface="Twinkl Cursive Unlooped" panose="02000000000000000000" pitchFamily="2" charset="0"/>
              </a:rPr>
              <a:t>The EYFSP document combines </a:t>
            </a:r>
            <a:br>
              <a:rPr lang="en-GB" altLang="en-US" sz="2400">
                <a:latin typeface="Twinkl Cursive Unlooped" panose="02000000000000000000" pitchFamily="2" charset="0"/>
              </a:rPr>
            </a:br>
            <a:r>
              <a:rPr lang="en-GB" altLang="en-US" sz="2400">
                <a:latin typeface="Twinkl Cursive Unlooped" panose="02000000000000000000" pitchFamily="2" charset="0"/>
              </a:rPr>
              <a:t>Early Years and Foundation Stage.  This creates a national curriculum for 5s and under</a:t>
            </a:r>
          </a:p>
          <a:p>
            <a:pPr>
              <a:buFontTx/>
              <a:buNone/>
            </a:pPr>
            <a:endParaRPr lang="en-US" altLang="en-US" sz="2400">
              <a:latin typeface="Twinkl Cursive Unlooped" panose="02000000000000000000" pitchFamily="2" charset="0"/>
            </a:endParaRPr>
          </a:p>
          <a:p>
            <a:pPr>
              <a:buFontTx/>
              <a:buBlip>
                <a:blip r:embed="rId5"/>
              </a:buBlip>
            </a:pPr>
            <a:r>
              <a:rPr lang="en-US" altLang="en-US" sz="2400">
                <a:latin typeface="Twinkl Cursive Unlooped" panose="02000000000000000000" pitchFamily="2" charset="0"/>
              </a:rPr>
              <a:t>7 areas of learning 3 prime areas – Physical development, Personal, social and emotional development and Communication and language. Plus 4 specific areas – Literacy, Mathematics, Understanding of the world, Expressive arts and design, through areas of provision and directed activities</a:t>
            </a:r>
          </a:p>
          <a:p>
            <a:pPr>
              <a:buFontTx/>
              <a:buNone/>
            </a:pPr>
            <a:endParaRPr lang="en-US" altLang="en-US" sz="2400">
              <a:latin typeface="Twinkl Cursive Unlooped" panose="02000000000000000000" pitchFamily="2" charset="0"/>
            </a:endParaRPr>
          </a:p>
          <a:p>
            <a:pPr>
              <a:buFontTx/>
              <a:buBlip>
                <a:blip r:embed="rId5"/>
              </a:buBlip>
            </a:pPr>
            <a:r>
              <a:rPr lang="en-GB" altLang="en-US" sz="2400">
                <a:latin typeface="Twinkl Cursive Unlooped" panose="02000000000000000000" pitchFamily="2" charset="0"/>
              </a:rPr>
              <a:t>All areas of learning are reflected inside and outdoors.</a:t>
            </a:r>
            <a:endParaRPr lang="en-US" altLang="en-US" sz="2400" dirty="0">
              <a:latin typeface="Twinkl Cursive Unlooped" panose="02000000000000000000" pitchFamily="2" charset="0"/>
            </a:endParaRPr>
          </a:p>
        </p:txBody>
      </p:sp>
      <p:pic>
        <p:nvPicPr>
          <p:cNvPr id="1026" name="Picture 2" descr="eyfs - Edsys">
            <a:extLst>
              <a:ext uri="{FF2B5EF4-FFF2-40B4-BE49-F238E27FC236}">
                <a16:creationId xmlns:a16="http://schemas.microsoft.com/office/drawing/2014/main" id="{519134E5-987D-594F-C664-58F228E1D0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6931" y="1850797"/>
            <a:ext cx="3435919" cy="240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203565"/>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sp>
        <p:nvSpPr>
          <p:cNvPr id="2" name="Rectangle 2">
            <a:extLst>
              <a:ext uri="{FF2B5EF4-FFF2-40B4-BE49-F238E27FC236}">
                <a16:creationId xmlns:a16="http://schemas.microsoft.com/office/drawing/2014/main" id="{5D1B3F70-543C-4050-7E14-0E7822E23271}"/>
              </a:ext>
            </a:extLst>
          </p:cNvPr>
          <p:cNvSpPr txBox="1">
            <a:spLocks noChangeArrowheads="1"/>
          </p:cNvSpPr>
          <p:nvPr/>
        </p:nvSpPr>
        <p:spPr>
          <a:xfrm>
            <a:off x="761999" y="209862"/>
            <a:ext cx="8458200" cy="1600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a:latin typeface="Twinkl Cursive Unlooped" panose="02000000000000000000" pitchFamily="2" charset="0"/>
              </a:rPr>
              <a:t>PSED</a:t>
            </a:r>
            <a:br>
              <a:rPr lang="en-US" altLang="en-US">
                <a:latin typeface="Twinkl Cursive Unlooped" panose="02000000000000000000" pitchFamily="2" charset="0"/>
              </a:rPr>
            </a:br>
            <a:r>
              <a:rPr lang="en-US" altLang="en-US" sz="2800">
                <a:latin typeface="Twinkl Cursive Unlooped" panose="02000000000000000000" pitchFamily="2" charset="0"/>
              </a:rPr>
              <a:t>Personal, Social and Emotional Development</a:t>
            </a:r>
            <a:endParaRPr lang="en-US" altLang="en-US" dirty="0">
              <a:latin typeface="Twinkl Cursive Unlooped" panose="02000000000000000000" pitchFamily="2" charset="0"/>
            </a:endParaRPr>
          </a:p>
        </p:txBody>
      </p:sp>
      <p:sp>
        <p:nvSpPr>
          <p:cNvPr id="5" name="Rectangle 3">
            <a:extLst>
              <a:ext uri="{FF2B5EF4-FFF2-40B4-BE49-F238E27FC236}">
                <a16:creationId xmlns:a16="http://schemas.microsoft.com/office/drawing/2014/main" id="{5AD130F4-E9D1-AAD5-D0F9-BA09AF27C1E7}"/>
              </a:ext>
            </a:extLst>
          </p:cNvPr>
          <p:cNvSpPr txBox="1">
            <a:spLocks noChangeArrowheads="1"/>
          </p:cNvSpPr>
          <p:nvPr/>
        </p:nvSpPr>
        <p:spPr>
          <a:xfrm>
            <a:off x="972554" y="1810062"/>
            <a:ext cx="5715000" cy="41148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Blip>
                <a:blip r:embed="rId4"/>
              </a:buBlip>
              <a:defRPr/>
            </a:pPr>
            <a:r>
              <a:rPr lang="en-US" altLang="en-US" sz="2000" dirty="0">
                <a:latin typeface="Twinkl Cursive Unlooped" panose="02000000000000000000" pitchFamily="2" charset="0"/>
              </a:rPr>
              <a:t>This is split into 3 areas – Managing Self – Self Regulation – Building Relationships.</a:t>
            </a:r>
          </a:p>
          <a:p>
            <a:pPr marL="0" indent="0">
              <a:buFontTx/>
              <a:buNone/>
              <a:defRPr/>
            </a:pPr>
            <a:r>
              <a:rPr lang="en-US" altLang="en-US" sz="2000" dirty="0">
                <a:latin typeface="Twinkl Cursive Unlooped" panose="02000000000000000000" pitchFamily="2" charset="0"/>
              </a:rPr>
              <a:t>So …</a:t>
            </a:r>
          </a:p>
          <a:p>
            <a:pPr>
              <a:buFontTx/>
              <a:buBlip>
                <a:blip r:embed="rId4"/>
              </a:buBlip>
              <a:defRPr/>
            </a:pPr>
            <a:r>
              <a:rPr lang="en-US" altLang="en-US" sz="2000" dirty="0">
                <a:latin typeface="Twinkl Cursive Unlooped" panose="02000000000000000000" pitchFamily="2" charset="0"/>
              </a:rPr>
              <a:t>Making friends</a:t>
            </a:r>
          </a:p>
          <a:p>
            <a:pPr>
              <a:buFontTx/>
              <a:buBlip>
                <a:blip r:embed="rId4"/>
              </a:buBlip>
              <a:defRPr/>
            </a:pPr>
            <a:r>
              <a:rPr lang="en-US" altLang="en-US" sz="2000" dirty="0">
                <a:latin typeface="Twinkl Cursive Unlooped" panose="02000000000000000000" pitchFamily="2" charset="0"/>
              </a:rPr>
              <a:t>Learning rules </a:t>
            </a:r>
          </a:p>
          <a:p>
            <a:pPr>
              <a:buFontTx/>
              <a:buBlip>
                <a:blip r:embed="rId4"/>
              </a:buBlip>
              <a:defRPr/>
            </a:pPr>
            <a:r>
              <a:rPr lang="en-US" altLang="en-US" sz="2000" dirty="0">
                <a:latin typeface="Twinkl Cursive Unlooped" panose="02000000000000000000" pitchFamily="2" charset="0"/>
              </a:rPr>
              <a:t>Learning daily routines</a:t>
            </a:r>
          </a:p>
          <a:p>
            <a:pPr>
              <a:buFontTx/>
              <a:buBlip>
                <a:blip r:embed="rId4"/>
              </a:buBlip>
              <a:defRPr/>
            </a:pPr>
            <a:r>
              <a:rPr lang="en-US" altLang="en-US" sz="2000" dirty="0">
                <a:latin typeface="Twinkl Cursive Unlooped" panose="02000000000000000000" pitchFamily="2" charset="0"/>
              </a:rPr>
              <a:t>Learning about other</a:t>
            </a:r>
          </a:p>
          <a:p>
            <a:pPr>
              <a:buFontTx/>
              <a:buNone/>
              <a:defRPr/>
            </a:pPr>
            <a:r>
              <a:rPr lang="en-US" altLang="en-US" sz="2000" dirty="0">
                <a:latin typeface="Twinkl Cursive Unlooped" panose="02000000000000000000" pitchFamily="2" charset="0"/>
              </a:rPr>
              <a:t>    cultures and respect</a:t>
            </a:r>
          </a:p>
          <a:p>
            <a:pPr>
              <a:buFontTx/>
              <a:buBlip>
                <a:blip r:embed="rId4"/>
              </a:buBlip>
              <a:defRPr/>
            </a:pPr>
            <a:r>
              <a:rPr lang="en-US" altLang="en-US" sz="2000" dirty="0">
                <a:latin typeface="Twinkl Cursive Unlooped" panose="02000000000000000000" pitchFamily="2" charset="0"/>
              </a:rPr>
              <a:t>Understanding boundaries</a:t>
            </a:r>
          </a:p>
          <a:p>
            <a:pPr>
              <a:buFontTx/>
              <a:buBlip>
                <a:blip r:embed="rId4"/>
              </a:buBlip>
              <a:defRPr/>
            </a:pPr>
            <a:r>
              <a:rPr lang="en-US" altLang="en-US" sz="2000" dirty="0">
                <a:latin typeface="Twinkl Cursive Unlooped" panose="02000000000000000000" pitchFamily="2" charset="0"/>
              </a:rPr>
              <a:t>Making relationships with adults</a:t>
            </a:r>
          </a:p>
          <a:p>
            <a:pPr>
              <a:buFontTx/>
              <a:buBlip>
                <a:blip r:embed="rId4"/>
              </a:buBlip>
              <a:defRPr/>
            </a:pPr>
            <a:r>
              <a:rPr lang="en-US" altLang="en-US" sz="2000" dirty="0">
                <a:latin typeface="Twinkl Cursive Unlooped" panose="02000000000000000000" pitchFamily="2" charset="0"/>
              </a:rPr>
              <a:t>Developing listening and attention skills</a:t>
            </a:r>
          </a:p>
        </p:txBody>
      </p:sp>
      <p:pic>
        <p:nvPicPr>
          <p:cNvPr id="4098" name="Picture 2" descr="8 Best PSED images | Preschool activities, Preschool crafts, Social ...">
            <a:extLst>
              <a:ext uri="{FF2B5EF4-FFF2-40B4-BE49-F238E27FC236}">
                <a16:creationId xmlns:a16="http://schemas.microsoft.com/office/drawing/2014/main" id="{81DDBC30-176E-163A-FFD1-B6DD74589E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9554" y="1810062"/>
            <a:ext cx="3657600"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03196"/>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sp>
        <p:nvSpPr>
          <p:cNvPr id="6" name="Rectangle 2">
            <a:extLst>
              <a:ext uri="{FF2B5EF4-FFF2-40B4-BE49-F238E27FC236}">
                <a16:creationId xmlns:a16="http://schemas.microsoft.com/office/drawing/2014/main" id="{24AA3923-DDB6-BD30-05C2-E494CA2297F9}"/>
              </a:ext>
            </a:extLst>
          </p:cNvPr>
          <p:cNvSpPr txBox="1">
            <a:spLocks noChangeArrowheads="1"/>
          </p:cNvSpPr>
          <p:nvPr/>
        </p:nvSpPr>
        <p:spPr>
          <a:xfrm>
            <a:off x="761999" y="692046"/>
            <a:ext cx="6870700" cy="98685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a:latin typeface="Twinkl Cursive Unlooped" panose="02000000000000000000" pitchFamily="2" charset="0"/>
              </a:rPr>
              <a:t>Physical Development</a:t>
            </a:r>
            <a:br>
              <a:rPr lang="en-US" altLang="en-US"/>
            </a:br>
            <a:endParaRPr lang="en-US" altLang="en-US" dirty="0"/>
          </a:p>
        </p:txBody>
      </p:sp>
      <p:sp>
        <p:nvSpPr>
          <p:cNvPr id="7" name="Rectangle 3">
            <a:extLst>
              <a:ext uri="{FF2B5EF4-FFF2-40B4-BE49-F238E27FC236}">
                <a16:creationId xmlns:a16="http://schemas.microsoft.com/office/drawing/2014/main" id="{DF7AA94C-74C6-B512-9C57-FA52EF47A918}"/>
              </a:ext>
            </a:extLst>
          </p:cNvPr>
          <p:cNvSpPr txBox="1">
            <a:spLocks noChangeArrowheads="1"/>
          </p:cNvSpPr>
          <p:nvPr/>
        </p:nvSpPr>
        <p:spPr>
          <a:xfrm>
            <a:off x="5744367" y="781987"/>
            <a:ext cx="5300663" cy="5753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Blip>
                <a:blip r:embed="rId4"/>
              </a:buBlip>
              <a:defRPr/>
            </a:pPr>
            <a:r>
              <a:rPr lang="en-US" altLang="en-US" sz="2400" dirty="0">
                <a:latin typeface="Twinkl Cursive Unlooped" panose="02000000000000000000" pitchFamily="2" charset="0"/>
              </a:rPr>
              <a:t>Split into Gross and fine motor skills</a:t>
            </a:r>
          </a:p>
          <a:p>
            <a:pPr marL="0" indent="0">
              <a:buFontTx/>
              <a:buNone/>
              <a:defRPr/>
            </a:pPr>
            <a:r>
              <a:rPr lang="en-US" altLang="en-US" sz="2400" dirty="0">
                <a:latin typeface="Twinkl Cursive Unlooped" panose="02000000000000000000" pitchFamily="2" charset="0"/>
              </a:rPr>
              <a:t>So …</a:t>
            </a:r>
          </a:p>
          <a:p>
            <a:pPr>
              <a:buFontTx/>
              <a:buBlip>
                <a:blip r:embed="rId4"/>
              </a:buBlip>
              <a:defRPr/>
            </a:pPr>
            <a:r>
              <a:rPr lang="en-US" altLang="en-US" sz="2400" dirty="0">
                <a:latin typeface="Twinkl Cursive Unlooped" panose="02000000000000000000" pitchFamily="2" charset="0"/>
              </a:rPr>
              <a:t>Malleable area</a:t>
            </a:r>
          </a:p>
          <a:p>
            <a:pPr>
              <a:buFontTx/>
              <a:buBlip>
                <a:blip r:embed="rId4"/>
              </a:buBlip>
              <a:defRPr/>
            </a:pPr>
            <a:r>
              <a:rPr lang="en-US" altLang="en-US" sz="2400" dirty="0">
                <a:latin typeface="Twinkl Cursive Unlooped" panose="02000000000000000000" pitchFamily="2" charset="0"/>
              </a:rPr>
              <a:t>Mark making area</a:t>
            </a:r>
          </a:p>
          <a:p>
            <a:pPr>
              <a:buFontTx/>
              <a:buBlip>
                <a:blip r:embed="rId4"/>
              </a:buBlip>
              <a:defRPr/>
            </a:pPr>
            <a:r>
              <a:rPr lang="en-US" altLang="en-US" sz="2400" dirty="0">
                <a:latin typeface="Twinkl Cursive Unlooped" panose="02000000000000000000" pitchFamily="2" charset="0"/>
              </a:rPr>
              <a:t>Shoes and coats</a:t>
            </a:r>
          </a:p>
          <a:p>
            <a:pPr>
              <a:buFontTx/>
              <a:buBlip>
                <a:blip r:embed="rId4"/>
              </a:buBlip>
              <a:defRPr/>
            </a:pPr>
            <a:r>
              <a:rPr lang="en-US" altLang="en-US" sz="2400" dirty="0">
                <a:latin typeface="Twinkl Cursive Unlooped" panose="02000000000000000000" pitchFamily="2" charset="0"/>
              </a:rPr>
              <a:t>PE </a:t>
            </a:r>
          </a:p>
          <a:p>
            <a:pPr>
              <a:buFontTx/>
              <a:buBlip>
                <a:blip r:embed="rId4"/>
              </a:buBlip>
              <a:defRPr/>
            </a:pPr>
            <a:r>
              <a:rPr lang="en-US" altLang="en-US" sz="2400" dirty="0">
                <a:latin typeface="Twinkl Cursive Unlooped" panose="02000000000000000000" pitchFamily="2" charset="0"/>
              </a:rPr>
              <a:t>Dance</a:t>
            </a:r>
          </a:p>
          <a:p>
            <a:pPr>
              <a:buFontTx/>
              <a:buBlip>
                <a:blip r:embed="rId4"/>
              </a:buBlip>
              <a:defRPr/>
            </a:pPr>
            <a:r>
              <a:rPr lang="en-US" altLang="en-US" sz="2400" dirty="0">
                <a:latin typeface="Twinkl Cursive Unlooped" panose="02000000000000000000" pitchFamily="2" charset="0"/>
              </a:rPr>
              <a:t>Outdoor area</a:t>
            </a:r>
          </a:p>
          <a:p>
            <a:pPr>
              <a:buFontTx/>
              <a:buBlip>
                <a:blip r:embed="rId4"/>
              </a:buBlip>
              <a:defRPr/>
            </a:pPr>
            <a:r>
              <a:rPr lang="en-US" altLang="en-US" sz="2400" dirty="0">
                <a:latin typeface="Twinkl Cursive Unlooped" panose="02000000000000000000" pitchFamily="2" charset="0"/>
              </a:rPr>
              <a:t>Pencil control</a:t>
            </a:r>
          </a:p>
          <a:p>
            <a:pPr>
              <a:buFontTx/>
              <a:buBlip>
                <a:blip r:embed="rId4"/>
              </a:buBlip>
              <a:defRPr/>
            </a:pPr>
            <a:r>
              <a:rPr lang="en-US" altLang="en-US" sz="2400" dirty="0">
                <a:latin typeface="Twinkl Cursive Unlooped" panose="02000000000000000000" pitchFamily="2" charset="0"/>
              </a:rPr>
              <a:t>Health and care</a:t>
            </a:r>
          </a:p>
          <a:p>
            <a:pPr>
              <a:buFontTx/>
              <a:buBlip>
                <a:blip r:embed="rId4"/>
              </a:buBlip>
              <a:defRPr/>
            </a:pPr>
            <a:r>
              <a:rPr lang="en-US" altLang="en-US" sz="2400" dirty="0">
                <a:latin typeface="Twinkl Cursive Unlooped" panose="02000000000000000000" pitchFamily="2" charset="0"/>
              </a:rPr>
              <a:t>Putting on and taking off jumpers' cardigans and coats etc.</a:t>
            </a:r>
          </a:p>
        </p:txBody>
      </p:sp>
      <p:pic>
        <p:nvPicPr>
          <p:cNvPr id="5122" name="Picture 2" descr="Gross Motor Development Infographic | Gross motor skills, Fine motor ...">
            <a:extLst>
              <a:ext uri="{FF2B5EF4-FFF2-40B4-BE49-F238E27FC236}">
                <a16:creationId xmlns:a16="http://schemas.microsoft.com/office/drawing/2014/main" id="{3AF9D3DD-7D32-1000-0637-FCC9DF072F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959"/>
          <a:stretch/>
        </p:blipFill>
        <p:spPr bwMode="auto">
          <a:xfrm>
            <a:off x="280755" y="1308930"/>
            <a:ext cx="2972428" cy="326785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ne Motor Development Infographic - from Pediatric OT Services ...">
            <a:extLst>
              <a:ext uri="{FF2B5EF4-FFF2-40B4-BE49-F238E27FC236}">
                <a16:creationId xmlns:a16="http://schemas.microsoft.com/office/drawing/2014/main" id="{3FC4D7D6-1CD4-495C-936B-11820CDC17A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3918"/>
          <a:stretch/>
        </p:blipFill>
        <p:spPr bwMode="auto">
          <a:xfrm>
            <a:off x="2680590" y="3050502"/>
            <a:ext cx="3033517" cy="3083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980399"/>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sp>
        <p:nvSpPr>
          <p:cNvPr id="2" name="Rectangle 2">
            <a:extLst>
              <a:ext uri="{FF2B5EF4-FFF2-40B4-BE49-F238E27FC236}">
                <a16:creationId xmlns:a16="http://schemas.microsoft.com/office/drawing/2014/main" id="{C10FBF01-8B6C-5B71-96DD-B64C660FF121}"/>
              </a:ext>
            </a:extLst>
          </p:cNvPr>
          <p:cNvSpPr txBox="1">
            <a:spLocks noChangeArrowheads="1"/>
          </p:cNvSpPr>
          <p:nvPr/>
        </p:nvSpPr>
        <p:spPr>
          <a:xfrm>
            <a:off x="869821" y="214547"/>
            <a:ext cx="8153400" cy="99060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altLang="en-US"/>
            </a:br>
            <a:r>
              <a:rPr lang="en-US" altLang="en-US" sz="4000">
                <a:latin typeface="Twinkl Cursive Unlooped" panose="02000000000000000000" pitchFamily="2" charset="0"/>
              </a:rPr>
              <a:t>Communication and Language</a:t>
            </a:r>
            <a:endParaRPr lang="en-US" altLang="en-US" sz="4000" dirty="0">
              <a:latin typeface="Twinkl Cursive Unlooped" panose="02000000000000000000" pitchFamily="2" charset="0"/>
            </a:endParaRPr>
          </a:p>
        </p:txBody>
      </p:sp>
      <p:sp>
        <p:nvSpPr>
          <p:cNvPr id="5" name="Rectangle 3">
            <a:extLst>
              <a:ext uri="{FF2B5EF4-FFF2-40B4-BE49-F238E27FC236}">
                <a16:creationId xmlns:a16="http://schemas.microsoft.com/office/drawing/2014/main" id="{32A170BE-0900-4BC6-8D6E-25DDEDC93702}"/>
              </a:ext>
            </a:extLst>
          </p:cNvPr>
          <p:cNvSpPr txBox="1">
            <a:spLocks noChangeArrowheads="1"/>
          </p:cNvSpPr>
          <p:nvPr/>
        </p:nvSpPr>
        <p:spPr>
          <a:xfrm>
            <a:off x="1297482" y="1316447"/>
            <a:ext cx="3810000" cy="495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Blip>
                <a:blip r:embed="rId4"/>
              </a:buBlip>
              <a:defRPr/>
            </a:pPr>
            <a:r>
              <a:rPr lang="en-US" altLang="en-US" sz="2400">
                <a:latin typeface="Twinkl Cursive Unlooped" panose="02000000000000000000" pitchFamily="2" charset="0"/>
              </a:rPr>
              <a:t>Split into two areas – Listening, attention and understanding – Speaking.</a:t>
            </a:r>
          </a:p>
          <a:p>
            <a:pPr marL="0" indent="0">
              <a:buFontTx/>
              <a:buNone/>
              <a:defRPr/>
            </a:pPr>
            <a:r>
              <a:rPr lang="en-US" altLang="en-US" sz="2400">
                <a:latin typeface="Twinkl Cursive Unlooped" panose="02000000000000000000" pitchFamily="2" charset="0"/>
              </a:rPr>
              <a:t>So …</a:t>
            </a:r>
          </a:p>
          <a:p>
            <a:pPr>
              <a:buFontTx/>
              <a:buBlip>
                <a:blip r:embed="rId4"/>
              </a:buBlip>
              <a:defRPr/>
            </a:pPr>
            <a:r>
              <a:rPr lang="en-US" altLang="en-US" sz="2400">
                <a:latin typeface="Twinkl Cursive Unlooped" panose="02000000000000000000" pitchFamily="2" charset="0"/>
              </a:rPr>
              <a:t>Speaking</a:t>
            </a:r>
          </a:p>
          <a:p>
            <a:pPr>
              <a:buFontTx/>
              <a:buBlip>
                <a:blip r:embed="rId4"/>
              </a:buBlip>
              <a:defRPr/>
            </a:pPr>
            <a:r>
              <a:rPr lang="en-US" altLang="en-US" sz="2400">
                <a:latin typeface="Twinkl Cursive Unlooped" panose="02000000000000000000" pitchFamily="2" charset="0"/>
              </a:rPr>
              <a:t>Listening</a:t>
            </a:r>
          </a:p>
          <a:p>
            <a:pPr>
              <a:buFontTx/>
              <a:buBlip>
                <a:blip r:embed="rId4"/>
              </a:buBlip>
              <a:defRPr/>
            </a:pPr>
            <a:r>
              <a:rPr lang="en-US" altLang="en-US" sz="2400">
                <a:latin typeface="Twinkl Cursive Unlooped" panose="02000000000000000000" pitchFamily="2" charset="0"/>
              </a:rPr>
              <a:t>Understanding</a:t>
            </a:r>
          </a:p>
          <a:p>
            <a:pPr>
              <a:buFontTx/>
              <a:buBlip>
                <a:blip r:embed="rId4"/>
              </a:buBlip>
              <a:defRPr/>
            </a:pPr>
            <a:r>
              <a:rPr lang="en-US" altLang="en-US" sz="2400">
                <a:latin typeface="Twinkl Cursive Unlooped" panose="02000000000000000000" pitchFamily="2" charset="0"/>
              </a:rPr>
              <a:t>Role play</a:t>
            </a:r>
          </a:p>
          <a:p>
            <a:pPr>
              <a:buFontTx/>
              <a:buBlip>
                <a:blip r:embed="rId4"/>
              </a:buBlip>
              <a:defRPr/>
            </a:pPr>
            <a:r>
              <a:rPr lang="en-US" altLang="en-US" sz="2400">
                <a:latin typeface="Twinkl Cursive Unlooped" panose="02000000000000000000" pitchFamily="2" charset="0"/>
              </a:rPr>
              <a:t>Building up and using new vocabulary</a:t>
            </a:r>
          </a:p>
          <a:p>
            <a:pPr>
              <a:buFontTx/>
              <a:buBlip>
                <a:blip r:embed="rId4"/>
              </a:buBlip>
              <a:defRPr/>
            </a:pPr>
            <a:endParaRPr lang="en-US" altLang="en-US" sz="2400" dirty="0">
              <a:latin typeface="Twinkl Cursive Unlooped" panose="02000000000000000000" pitchFamily="2" charset="0"/>
            </a:endParaRPr>
          </a:p>
        </p:txBody>
      </p:sp>
      <p:pic>
        <p:nvPicPr>
          <p:cNvPr id="6146" name="Picture 2" descr="EYFS – Communication and Language – Helmshore Primary School">
            <a:extLst>
              <a:ext uri="{FF2B5EF4-FFF2-40B4-BE49-F238E27FC236}">
                <a16:creationId xmlns:a16="http://schemas.microsoft.com/office/drawing/2014/main" id="{1AAC4CEC-BF41-9323-9553-EBDA01A295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682402"/>
            <a:ext cx="4027045" cy="402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502455"/>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52"/>
            <a:ext cx="10780294" cy="5903495"/>
          </a:xfrm>
          <a:prstGeom prst="rect">
            <a:avLst/>
          </a:prstGeom>
          <a:solidFill>
            <a:schemeClr val="bg1"/>
          </a:solidFill>
        </p:spPr>
        <p:txBody>
          <a:bodyPr wrap="square" rtlCol="0">
            <a:spAutoFit/>
          </a:bodyPr>
          <a:lstStyle/>
          <a:p>
            <a:endParaRPr lang="en-GB" dirty="0"/>
          </a:p>
        </p:txBody>
      </p:sp>
      <p:sp>
        <p:nvSpPr>
          <p:cNvPr id="6" name="Rectangle 2">
            <a:extLst>
              <a:ext uri="{FF2B5EF4-FFF2-40B4-BE49-F238E27FC236}">
                <a16:creationId xmlns:a16="http://schemas.microsoft.com/office/drawing/2014/main" id="{6CAF6F7F-F18D-84CC-00FD-3F492446B5DD}"/>
              </a:ext>
            </a:extLst>
          </p:cNvPr>
          <p:cNvSpPr txBox="1">
            <a:spLocks noChangeArrowheads="1"/>
          </p:cNvSpPr>
          <p:nvPr/>
        </p:nvSpPr>
        <p:spPr bwMode="auto">
          <a:xfrm>
            <a:off x="931472" y="477252"/>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4400" dirty="0">
                <a:latin typeface="Twinkl Cursive Unlooped" panose="02000000000000000000" pitchFamily="2" charset="0"/>
              </a:rPr>
              <a:t>Literacy</a:t>
            </a:r>
            <a:br>
              <a:rPr lang="en-US" altLang="en-US" sz="4400" dirty="0"/>
            </a:br>
            <a:endParaRPr lang="en-US" altLang="en-US" sz="4400" dirty="0"/>
          </a:p>
        </p:txBody>
      </p:sp>
      <p:sp>
        <p:nvSpPr>
          <p:cNvPr id="7" name="Rectangle 3">
            <a:extLst>
              <a:ext uri="{FF2B5EF4-FFF2-40B4-BE49-F238E27FC236}">
                <a16:creationId xmlns:a16="http://schemas.microsoft.com/office/drawing/2014/main" id="{90621318-601C-A39A-2090-6F5686C0A2C0}"/>
              </a:ext>
            </a:extLst>
          </p:cNvPr>
          <p:cNvSpPr txBox="1">
            <a:spLocks noChangeArrowheads="1"/>
          </p:cNvSpPr>
          <p:nvPr/>
        </p:nvSpPr>
        <p:spPr bwMode="auto">
          <a:xfrm>
            <a:off x="1055740" y="1732547"/>
            <a:ext cx="3914775" cy="4648200"/>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Blip>
                <a:blip r:embed="rId4"/>
              </a:buBlip>
              <a:defRPr/>
            </a:pPr>
            <a:r>
              <a:rPr lang="en-US" sz="2400" dirty="0">
                <a:latin typeface="Twinkl Cursive Unlooped" panose="02000000000000000000" pitchFamily="2" charset="0"/>
              </a:rPr>
              <a:t>Split into three areas – Comprehension – Word Reading – Writing.</a:t>
            </a:r>
          </a:p>
          <a:p>
            <a:pPr marL="0" indent="0" eaLnBrk="1" hangingPunct="1">
              <a:buFontTx/>
              <a:buNone/>
              <a:defRPr/>
            </a:pPr>
            <a:r>
              <a:rPr lang="en-US" sz="2400" dirty="0">
                <a:latin typeface="Twinkl Cursive Unlooped" panose="02000000000000000000" pitchFamily="2" charset="0"/>
              </a:rPr>
              <a:t>So …</a:t>
            </a:r>
          </a:p>
          <a:p>
            <a:pPr eaLnBrk="1" hangingPunct="1">
              <a:buFontTx/>
              <a:buBlip>
                <a:blip r:embed="rId4"/>
              </a:buBlip>
              <a:defRPr/>
            </a:pPr>
            <a:r>
              <a:rPr lang="en-US" sz="2400" dirty="0">
                <a:latin typeface="Twinkl Cursive Unlooped" panose="02000000000000000000" pitchFamily="2" charset="0"/>
              </a:rPr>
              <a:t>Phonics - RWI</a:t>
            </a:r>
          </a:p>
          <a:p>
            <a:pPr eaLnBrk="1" hangingPunct="1">
              <a:buFontTx/>
              <a:buBlip>
                <a:blip r:embed="rId4"/>
              </a:buBlip>
              <a:defRPr/>
            </a:pPr>
            <a:r>
              <a:rPr lang="en-US" sz="2400" dirty="0">
                <a:latin typeface="Twinkl Cursive Unlooped" panose="02000000000000000000" pitchFamily="2" charset="0"/>
              </a:rPr>
              <a:t>Reading</a:t>
            </a:r>
          </a:p>
          <a:p>
            <a:pPr eaLnBrk="1" hangingPunct="1">
              <a:buFontTx/>
              <a:buBlip>
                <a:blip r:embed="rId4"/>
              </a:buBlip>
              <a:defRPr/>
            </a:pPr>
            <a:r>
              <a:rPr lang="en-US" sz="2400" dirty="0">
                <a:latin typeface="Twinkl Cursive Unlooped" panose="02000000000000000000" pitchFamily="2" charset="0"/>
              </a:rPr>
              <a:t>Writing/mark making</a:t>
            </a:r>
          </a:p>
          <a:p>
            <a:pPr eaLnBrk="1" hangingPunct="1">
              <a:buFontTx/>
              <a:buBlip>
                <a:blip r:embed="rId4"/>
              </a:buBlip>
              <a:defRPr/>
            </a:pPr>
            <a:r>
              <a:rPr lang="en-US" sz="2400" dirty="0" err="1">
                <a:latin typeface="Twinkl Cursive Unlooped" panose="02000000000000000000" pitchFamily="2" charset="0"/>
              </a:rPr>
              <a:t>Recognising</a:t>
            </a:r>
            <a:r>
              <a:rPr lang="en-US" sz="2400" dirty="0">
                <a:latin typeface="Twinkl Cursive Unlooped" panose="02000000000000000000" pitchFamily="2" charset="0"/>
              </a:rPr>
              <a:t> and </a:t>
            </a:r>
          </a:p>
          <a:p>
            <a:pPr eaLnBrk="1" hangingPunct="1">
              <a:buFontTx/>
              <a:buNone/>
              <a:defRPr/>
            </a:pPr>
            <a:r>
              <a:rPr lang="en-US" sz="2400" dirty="0">
                <a:latin typeface="Twinkl Cursive Unlooped" panose="02000000000000000000" pitchFamily="2" charset="0"/>
              </a:rPr>
              <a:t>    writing name</a:t>
            </a:r>
          </a:p>
          <a:p>
            <a:pPr marL="0" indent="0" eaLnBrk="1" hangingPunct="1">
              <a:buFontTx/>
              <a:buNone/>
              <a:defRPr/>
            </a:pPr>
            <a:endParaRPr lang="en-US" sz="2400" dirty="0"/>
          </a:p>
        </p:txBody>
      </p:sp>
      <p:pic>
        <p:nvPicPr>
          <p:cNvPr id="7170" name="Picture 2" descr="Image result for literacy eyfs">
            <a:extLst>
              <a:ext uri="{FF2B5EF4-FFF2-40B4-BE49-F238E27FC236}">
                <a16:creationId xmlns:a16="http://schemas.microsoft.com/office/drawing/2014/main" id="{5364EAF6-3EAF-3E51-E7E5-B8279D8166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2146" y="1433323"/>
            <a:ext cx="4148840" cy="3457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199771"/>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1368</Words>
  <Application>Microsoft Office PowerPoint</Application>
  <PresentationFormat>Widescreen</PresentationFormat>
  <Paragraphs>236</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Century Gothic</vt:lpstr>
      <vt:lpstr>SassoonPrimaryInfant</vt:lpstr>
      <vt:lpstr>Twinkl Cursive Unlooped</vt:lpstr>
      <vt:lpstr>Office Theme</vt:lpstr>
      <vt:lpstr>Meet the Teacher  Thursday 11th September 2025</vt:lpstr>
      <vt:lpstr>Who’s Who in Reception? </vt:lpstr>
      <vt:lpstr>PowerPoint Presentation</vt:lpstr>
      <vt:lpstr>Communication, Reporting and Assessments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Squiggle while you wiggle</vt:lpstr>
      <vt:lpstr>PowerPoint Presentation</vt:lpstr>
      <vt:lpstr>Uniform and PE Kit</vt:lpstr>
      <vt:lpstr>Phonics and Early Reading</vt:lpstr>
      <vt:lpstr>Dates for your diary…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Ward</dc:creator>
  <cp:lastModifiedBy>Rosalyn Wilby</cp:lastModifiedBy>
  <cp:revision>71</cp:revision>
  <dcterms:created xsi:type="dcterms:W3CDTF">2020-05-21T19:19:12Z</dcterms:created>
  <dcterms:modified xsi:type="dcterms:W3CDTF">2025-09-10T13:09:22Z</dcterms:modified>
</cp:coreProperties>
</file>