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67" r:id="rId4"/>
    <p:sldId id="288" r:id="rId5"/>
    <p:sldId id="292" r:id="rId6"/>
    <p:sldId id="293" r:id="rId7"/>
    <p:sldId id="294" r:id="rId8"/>
  </p:sldIdLst>
  <p:sldSz cx="9144000" cy="6858000" type="screen4x3"/>
  <p:notesSz cx="6858000" cy="9144000"/>
  <p:embeddedFontLst>
    <p:embeddedFont>
      <p:font typeface="Twinkl" pitchFamily="2" charset="77"/>
      <p:regular r:id="rId11"/>
      <p:bold r:id="rId12"/>
    </p:embeddedFont>
    <p:embeddedFont>
      <p:font typeface="Twinkl Cursive Unlooped" panose="02000000000000000000" pitchFamily="2" charset="77"/>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DCF7"/>
    <a:srgbClr val="1B2B4B"/>
    <a:srgbClr val="ACDDFC"/>
    <a:srgbClr val="FFFFFF"/>
    <a:srgbClr val="182948"/>
    <a:srgbClr val="192A4A"/>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22" autoAdjust="0"/>
    <p:restoredTop sz="77083"/>
  </p:normalViewPr>
  <p:slideViewPr>
    <p:cSldViewPr snapToGrid="0" showGuides="1">
      <p:cViewPr varScale="1">
        <p:scale>
          <a:sx n="80" d="100"/>
          <a:sy n="80" d="100"/>
        </p:scale>
        <p:origin x="688"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whiteboard, brainstorm quick ideas as the basis for their sentences, i.e. materials, inspiration, shapes, style etc. (Answers are on the planning notes).</a:t>
            </a:r>
          </a:p>
        </p:txBody>
      </p:sp>
      <p:sp>
        <p:nvSpPr>
          <p:cNvPr id="4" name="Slide Number Placeholder 3"/>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3918660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000A2-7548-4FFB-8399-9A593D4194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0D4FF8-DD95-B9D1-D21D-E01578C40862}"/>
              </a:ext>
            </a:extLst>
          </p:cNvPr>
          <p:cNvSpPr>
            <a:spLocks noGrp="1"/>
          </p:cNvSpPr>
          <p:nvPr>
            <p:ph type="dt" sz="half" idx="10"/>
          </p:nvPr>
        </p:nvSpPr>
        <p:spPr/>
        <p:txBody>
          <a:bodyPr/>
          <a:lstStyle>
            <a:lvl1pPr>
              <a:defRPr/>
            </a:lvl1pPr>
          </a:lstStyle>
          <a:p>
            <a:pPr>
              <a:defRPr/>
            </a:pPr>
            <a:fld id="{7ABBC701-B8BF-6948-B111-9A5AD1AE9D10}" type="datetimeFigureOut">
              <a:rPr lang="en-GB"/>
              <a:pPr>
                <a:defRPr/>
              </a:pPr>
              <a:t>27/02/2025</a:t>
            </a:fld>
            <a:endParaRPr lang="en-GB"/>
          </a:p>
        </p:txBody>
      </p:sp>
      <p:sp>
        <p:nvSpPr>
          <p:cNvPr id="5" name="Footer Placeholder 4">
            <a:extLst>
              <a:ext uri="{FF2B5EF4-FFF2-40B4-BE49-F238E27FC236}">
                <a16:creationId xmlns:a16="http://schemas.microsoft.com/office/drawing/2014/main" id="{887EB14E-1B65-3879-5F6E-6E4CD508344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290834E-1D23-865B-83A2-EDFF014CCD95}"/>
              </a:ext>
            </a:extLst>
          </p:cNvPr>
          <p:cNvSpPr>
            <a:spLocks noGrp="1"/>
          </p:cNvSpPr>
          <p:nvPr>
            <p:ph type="sldNum" sz="quarter" idx="12"/>
          </p:nvPr>
        </p:nvSpPr>
        <p:spPr/>
        <p:txBody>
          <a:bodyPr/>
          <a:lstStyle>
            <a:lvl1pPr>
              <a:defRPr/>
            </a:lvl1pPr>
          </a:lstStyle>
          <a:p>
            <a:fld id="{849D9C50-8CFE-5147-9477-688A5E17473A}" type="slidenum">
              <a:rPr lang="en-GB" altLang="en-US"/>
              <a:pPr/>
              <a:t>‹#›</a:t>
            </a:fld>
            <a:endParaRPr lang="en-GB" altLang="en-US"/>
          </a:p>
        </p:txBody>
      </p:sp>
    </p:spTree>
    <p:extLst>
      <p:ext uri="{BB962C8B-B14F-4D97-AF65-F5344CB8AC3E}">
        <p14:creationId xmlns:p14="http://schemas.microsoft.com/office/powerpoint/2010/main" val="275040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BC42FD-BCAA-65F5-23D5-25A2C6A5F12A}"/>
              </a:ext>
            </a:extLst>
          </p:cNvPr>
          <p:cNvSpPr txBox="1"/>
          <p:nvPr/>
        </p:nvSpPr>
        <p:spPr>
          <a:xfrm>
            <a:off x="282733" y="521504"/>
            <a:ext cx="4892634" cy="1569660"/>
          </a:xfrm>
          <a:prstGeom prst="rect">
            <a:avLst/>
          </a:prstGeom>
          <a:solidFill>
            <a:srgbClr val="1B2B4B"/>
          </a:solidFill>
        </p:spPr>
        <p:txBody>
          <a:bodyPr wrap="square" rtlCol="0">
            <a:spAutoFit/>
          </a:bodyPr>
          <a:lstStyle/>
          <a:p>
            <a:pPr algn="ctr"/>
            <a:r>
              <a:rPr lang="en-US" sz="4800" b="1" dirty="0">
                <a:solidFill>
                  <a:schemeClr val="bg1"/>
                </a:solidFill>
                <a:latin typeface="Twinkl Cursive Unlooped" panose="02000000000000000000" pitchFamily="2" charset="77"/>
              </a:rPr>
              <a:t>Zaha Hadid vs. A.W.N Pugin</a:t>
            </a:r>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Buildings of the World</a:t>
            </a:r>
            <a:endParaRPr lang="en-GB" sz="3600" dirty="0">
              <a:latin typeface="+mn-lt"/>
            </a:endParaRPr>
          </a:p>
        </p:txBody>
      </p:sp>
      <p:sp>
        <p:nvSpPr>
          <p:cNvPr id="3" name="TextBox 2">
            <a:extLst>
              <a:ext uri="{FF2B5EF4-FFF2-40B4-BE49-F238E27FC236}">
                <a16:creationId xmlns:a16="http://schemas.microsoft.com/office/drawing/2014/main" id="{B9A957F7-73B1-06D7-8BF1-E7B66A146749}"/>
              </a:ext>
            </a:extLst>
          </p:cNvPr>
          <p:cNvSpPr txBox="1"/>
          <p:nvPr/>
        </p:nvSpPr>
        <p:spPr>
          <a:xfrm>
            <a:off x="2120918" y="588379"/>
            <a:ext cx="4892634" cy="830997"/>
          </a:xfrm>
          <a:prstGeom prst="rect">
            <a:avLst/>
          </a:prstGeom>
          <a:solidFill>
            <a:srgbClr val="A4DCF7"/>
          </a:solidFill>
        </p:spPr>
        <p:txBody>
          <a:bodyPr wrap="square" rtlCol="0">
            <a:spAutoFit/>
          </a:bodyPr>
          <a:lstStyle/>
          <a:p>
            <a:pPr algn="ctr"/>
            <a:r>
              <a:rPr lang="en-US" sz="4800" b="1" dirty="0">
                <a:solidFill>
                  <a:schemeClr val="bg1"/>
                </a:solidFill>
                <a:latin typeface="Twinkl Cursive Unlooped" panose="02000000000000000000" pitchFamily="2" charset="77"/>
              </a:rPr>
              <a:t>Revisit</a:t>
            </a:r>
          </a:p>
        </p:txBody>
      </p:sp>
      <p:pic>
        <p:nvPicPr>
          <p:cNvPr id="6" name="Picture 5">
            <a:extLst>
              <a:ext uri="{FF2B5EF4-FFF2-40B4-BE49-F238E27FC236}">
                <a16:creationId xmlns:a16="http://schemas.microsoft.com/office/drawing/2014/main" id="{3ED244B4-C3DF-64AF-5339-3A4CBA06B0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079" y="537837"/>
            <a:ext cx="7354311" cy="5782326"/>
          </a:xfrm>
          <a:prstGeom prst="rect">
            <a:avLst/>
          </a:prstGeom>
        </p:spPr>
      </p:pic>
      <p:sp>
        <p:nvSpPr>
          <p:cNvPr id="7" name="TextBox 6">
            <a:extLst>
              <a:ext uri="{FF2B5EF4-FFF2-40B4-BE49-F238E27FC236}">
                <a16:creationId xmlns:a16="http://schemas.microsoft.com/office/drawing/2014/main" id="{FD1A7D26-C100-DDE4-2C0C-1BE74D10E99B}"/>
              </a:ext>
            </a:extLst>
          </p:cNvPr>
          <p:cNvSpPr txBox="1"/>
          <p:nvPr/>
        </p:nvSpPr>
        <p:spPr>
          <a:xfrm>
            <a:off x="5643631" y="950052"/>
            <a:ext cx="992221" cy="469324"/>
          </a:xfrm>
          <a:prstGeom prst="rect">
            <a:avLst/>
          </a:prstGeom>
          <a:solidFill>
            <a:srgbClr val="FF00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DC83EC8-2438-74CE-84E7-AB094E27EF84}"/>
              </a:ext>
            </a:extLst>
          </p:cNvPr>
          <p:cNvSpPr txBox="1"/>
          <p:nvPr/>
        </p:nvSpPr>
        <p:spPr>
          <a:xfrm>
            <a:off x="6559420" y="3108534"/>
            <a:ext cx="1474237" cy="469324"/>
          </a:xfrm>
          <a:prstGeom prst="rect">
            <a:avLst/>
          </a:prstGeom>
          <a:solidFill>
            <a:srgbClr val="FF0000"/>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B1F90CEF-0B76-AF17-E81E-486FBFE187F5}"/>
              </a:ext>
            </a:extLst>
          </p:cNvPr>
          <p:cNvSpPr txBox="1"/>
          <p:nvPr/>
        </p:nvSpPr>
        <p:spPr>
          <a:xfrm>
            <a:off x="5402622" y="5052412"/>
            <a:ext cx="1474237" cy="469324"/>
          </a:xfrm>
          <a:prstGeom prst="rect">
            <a:avLst/>
          </a:prstGeom>
          <a:solidFill>
            <a:srgbClr val="FF0000"/>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79094029-6C0A-6DA2-563B-A4998014B50A}"/>
              </a:ext>
            </a:extLst>
          </p:cNvPr>
          <p:cNvSpPr txBox="1"/>
          <p:nvPr/>
        </p:nvSpPr>
        <p:spPr>
          <a:xfrm>
            <a:off x="2267141" y="5121961"/>
            <a:ext cx="895937" cy="469324"/>
          </a:xfrm>
          <a:prstGeom prst="rect">
            <a:avLst/>
          </a:prstGeom>
          <a:solidFill>
            <a:srgbClr val="FF0000"/>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8D2DD412-A4A4-2188-34CD-5278CB48C574}"/>
              </a:ext>
            </a:extLst>
          </p:cNvPr>
          <p:cNvSpPr txBox="1"/>
          <p:nvPr/>
        </p:nvSpPr>
        <p:spPr>
          <a:xfrm>
            <a:off x="1224940" y="3113806"/>
            <a:ext cx="678505" cy="469324"/>
          </a:xfrm>
          <a:prstGeom prst="rect">
            <a:avLst/>
          </a:prstGeom>
          <a:solidFill>
            <a:srgbClr val="FF0000"/>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13FDBDF0-5E06-B66D-6F37-D9062A8B8DF3}"/>
              </a:ext>
            </a:extLst>
          </p:cNvPr>
          <p:cNvSpPr txBox="1"/>
          <p:nvPr/>
        </p:nvSpPr>
        <p:spPr>
          <a:xfrm>
            <a:off x="1670919" y="950052"/>
            <a:ext cx="1604126" cy="469324"/>
          </a:xfrm>
          <a:prstGeom prst="rect">
            <a:avLst/>
          </a:prstGeom>
          <a:solidFill>
            <a:srgbClr val="FF0000"/>
          </a:solidFill>
        </p:spPr>
        <p:txBody>
          <a:bodyPr wrap="square" rtlCol="0">
            <a:spAutoFit/>
          </a:bodyPr>
          <a:lstStyle/>
          <a:p>
            <a:endParaRPr lang="en-US"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94097D-598F-F689-60BB-3EC35305F035}"/>
              </a:ext>
            </a:extLst>
          </p:cNvPr>
          <p:cNvSpPr txBox="1"/>
          <p:nvPr/>
        </p:nvSpPr>
        <p:spPr>
          <a:xfrm>
            <a:off x="1355901" y="2194559"/>
            <a:ext cx="6432197" cy="2862322"/>
          </a:xfrm>
          <a:prstGeom prst="rect">
            <a:avLst/>
          </a:prstGeom>
          <a:solidFill>
            <a:srgbClr val="182948"/>
          </a:solidFill>
          <a:ln w="44450">
            <a:solidFill>
              <a:srgbClr val="FFFFFF"/>
            </a:solidFill>
          </a:ln>
        </p:spPr>
        <p:txBody>
          <a:bodyPr wrap="square" rtlCol="0">
            <a:spAutoFit/>
          </a:bodyPr>
          <a:lstStyle/>
          <a:p>
            <a:pPr algn="ctr"/>
            <a:r>
              <a:rPr lang="en-GB" sz="3600" b="1" kern="0" dirty="0">
                <a:solidFill>
                  <a:schemeClr val="bg1"/>
                </a:solidFill>
                <a:effectLst/>
                <a:latin typeface="Twinkl Cursive Unlooped" panose="02000000000000000000" pitchFamily="2" charset="77"/>
                <a:ea typeface="Times New Roman" panose="02020603050405020304" pitchFamily="18" charset="0"/>
                <a:cs typeface="Times New Roman" panose="02020603050405020304" pitchFamily="18" charset="0"/>
              </a:rPr>
              <a:t>CST Question: </a:t>
            </a:r>
            <a:r>
              <a:rPr lang="en-GB" sz="3600" kern="0" dirty="0">
                <a:solidFill>
                  <a:schemeClr val="bg1"/>
                </a:solidFill>
                <a:effectLst/>
                <a:latin typeface="Twinkl Cursive Unlooped" panose="02000000000000000000" pitchFamily="2" charset="77"/>
                <a:ea typeface="Times New Roman" panose="02020603050405020304" pitchFamily="18" charset="0"/>
                <a:cs typeface="Times New Roman" panose="02020603050405020304" pitchFamily="18" charset="0"/>
              </a:rPr>
              <a:t>Why aren’t architects designing shelters/homes for the homeless or other displaced people (in the UK</a:t>
            </a:r>
            <a:r>
              <a:rPr lang="en-GB" sz="3600" kern="0" dirty="0">
                <a:solidFill>
                  <a:schemeClr val="bg1"/>
                </a:solidFill>
                <a:latin typeface="Twinkl Cursive Unlooped" panose="02000000000000000000" pitchFamily="2" charset="77"/>
                <a:ea typeface="Times New Roman" panose="02020603050405020304" pitchFamily="18" charset="0"/>
                <a:cs typeface="Times New Roman" panose="02020603050405020304" pitchFamily="18" charset="0"/>
              </a:rPr>
              <a:t> or</a:t>
            </a:r>
            <a:r>
              <a:rPr lang="en-GB" sz="3600" kern="0" dirty="0">
                <a:solidFill>
                  <a:schemeClr val="bg1"/>
                </a:solidFill>
                <a:effectLst/>
                <a:latin typeface="Twinkl Cursive Unlooped" panose="02000000000000000000" pitchFamily="2" charset="77"/>
                <a:ea typeface="Times New Roman" panose="02020603050405020304" pitchFamily="18" charset="0"/>
                <a:cs typeface="Times New Roman" panose="02020603050405020304" pitchFamily="18" charset="0"/>
              </a:rPr>
              <a:t> abroad)? </a:t>
            </a:r>
            <a:endParaRPr lang="en-US" sz="6000" dirty="0">
              <a:solidFill>
                <a:schemeClr val="bg1"/>
              </a:solidFill>
            </a:endParaRPr>
          </a:p>
        </p:txBody>
      </p:sp>
      <p:pic>
        <p:nvPicPr>
          <p:cNvPr id="4" name="Picture 3">
            <a:extLst>
              <a:ext uri="{FF2B5EF4-FFF2-40B4-BE49-F238E27FC236}">
                <a16:creationId xmlns:a16="http://schemas.microsoft.com/office/drawing/2014/main" id="{9D113C3D-90E3-3025-12CA-E925DBADD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065" y="763735"/>
            <a:ext cx="1863671" cy="1863671"/>
          </a:xfrm>
          <a:prstGeom prst="rect">
            <a:avLst/>
          </a:prstGeom>
        </p:spPr>
      </p:pic>
      <p:pic>
        <p:nvPicPr>
          <p:cNvPr id="5" name="Picture 4">
            <a:extLst>
              <a:ext uri="{FF2B5EF4-FFF2-40B4-BE49-F238E27FC236}">
                <a16:creationId xmlns:a16="http://schemas.microsoft.com/office/drawing/2014/main" id="{7A7F8DD7-13C1-C3C6-5B69-9B81517ECE4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290" b="96175" l="0" r="89262">
                        <a14:foregroundMark x1="30201" y1="10929" x2="30201" y2="10929"/>
                        <a14:foregroundMark x1="57047" y1="49180" x2="57047" y2="49180"/>
                        <a14:foregroundMark x1="46980" y1="33333" x2="46980" y2="33333"/>
                        <a14:foregroundMark x1="36913" y1="30055" x2="40268" y2="63934"/>
                        <a14:foregroundMark x1="36242" y1="33880" x2="56376" y2="65574"/>
                        <a14:foregroundMark x1="56376" y1="65574" x2="56376" y2="65574"/>
                        <a14:foregroundMark x1="16779" y1="29508" x2="18121" y2="48634"/>
                        <a14:foregroundMark x1="83893" y1="89617" x2="83893" y2="89617"/>
                        <a14:foregroundMark x1="85235" y1="96175" x2="85235" y2="96175"/>
                      </a14:backgroundRemoval>
                    </a14:imgEffect>
                  </a14:imgLayer>
                </a14:imgProps>
              </a:ext>
              <a:ext uri="{28A0092B-C50C-407E-A947-70E740481C1C}">
                <a14:useLocalDpi xmlns:a14="http://schemas.microsoft.com/office/drawing/2010/main"/>
              </a:ext>
            </a:extLst>
          </a:blip>
          <a:srcRect/>
          <a:stretch/>
        </p:blipFill>
        <p:spPr>
          <a:xfrm>
            <a:off x="6966209" y="597571"/>
            <a:ext cx="1643778" cy="2029835"/>
          </a:xfrm>
          <a:prstGeom prst="rect">
            <a:avLst/>
          </a:prstGeom>
        </p:spPr>
      </p:pic>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B259D8-E9DB-C570-C8DC-8216DB089A01}"/>
              </a:ext>
            </a:extLst>
          </p:cNvPr>
          <p:cNvSpPr/>
          <p:nvPr/>
        </p:nvSpPr>
        <p:spPr>
          <a:xfrm>
            <a:off x="496888" y="434975"/>
            <a:ext cx="8150225" cy="5988050"/>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p:txBody>
      </p:sp>
      <p:sp>
        <p:nvSpPr>
          <p:cNvPr id="3076" name="TextBox 3">
            <a:extLst>
              <a:ext uri="{FF2B5EF4-FFF2-40B4-BE49-F238E27FC236}">
                <a16:creationId xmlns:a16="http://schemas.microsoft.com/office/drawing/2014/main" id="{BA4765D6-CCF7-9987-9686-0BE4936FEAAE}"/>
              </a:ext>
            </a:extLst>
          </p:cNvPr>
          <p:cNvSpPr txBox="1">
            <a:spLocks noChangeArrowheads="1"/>
          </p:cNvSpPr>
          <p:nvPr/>
        </p:nvSpPr>
        <p:spPr bwMode="auto">
          <a:xfrm>
            <a:off x="1007268" y="560481"/>
            <a:ext cx="7129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4800" b="1" dirty="0">
                <a:latin typeface="Twinkl" pitchFamily="2" charset="0"/>
                <a:cs typeface="Arial" panose="020B0604020202020204" pitchFamily="34" charset="0"/>
              </a:rPr>
              <a:t>A.W.N Pugin</a:t>
            </a:r>
          </a:p>
        </p:txBody>
      </p:sp>
      <p:sp>
        <p:nvSpPr>
          <p:cNvPr id="8" name="Title 1">
            <a:extLst>
              <a:ext uri="{FF2B5EF4-FFF2-40B4-BE49-F238E27FC236}">
                <a16:creationId xmlns:a16="http://schemas.microsoft.com/office/drawing/2014/main" id="{9EDE44C1-E9A8-07A3-8F10-A380B8C4A777}"/>
              </a:ext>
            </a:extLst>
          </p:cNvPr>
          <p:cNvSpPr txBox="1">
            <a:spLocks/>
          </p:cNvSpPr>
          <p:nvPr/>
        </p:nvSpPr>
        <p:spPr bwMode="auto">
          <a:xfrm>
            <a:off x="2268538" y="6605588"/>
            <a:ext cx="486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400" dirty="0">
                <a:solidFill>
                  <a:schemeClr val="bg1">
                    <a:lumMod val="50000"/>
                  </a:schemeClr>
                </a:solidFill>
                <a:latin typeface="Arial" panose="020B0604020202020204" pitchFamily="34" charset="0"/>
                <a:cs typeface="Arial" panose="020B0604020202020204" pitchFamily="34" charset="0"/>
              </a:rPr>
              <a:t>Photos courtesy of National Portrait Gallery, London NPG 113 ,  Pau </a:t>
            </a:r>
            <a:r>
              <a:rPr lang="en-GB" altLang="en-US" sz="400" dirty="0" err="1">
                <a:solidFill>
                  <a:schemeClr val="bg1">
                    <a:lumMod val="50000"/>
                  </a:schemeClr>
                </a:solidFill>
                <a:latin typeface="Arial" panose="020B0604020202020204" pitchFamily="34" charset="0"/>
                <a:cs typeface="Arial" panose="020B0604020202020204" pitchFamily="34" charset="0"/>
              </a:rPr>
              <a:t>Audouard</a:t>
            </a:r>
            <a:r>
              <a:rPr lang="en-GB" altLang="en-US" sz="400" dirty="0">
                <a:solidFill>
                  <a:schemeClr val="bg1">
                    <a:lumMod val="50000"/>
                  </a:schemeClr>
                </a:solidFill>
                <a:latin typeface="Arial" panose="020B0604020202020204" pitchFamily="34" charset="0"/>
                <a:cs typeface="Arial" panose="020B0604020202020204" pitchFamily="34" charset="0"/>
              </a:rPr>
              <a:t> (Wikimedia Commons), </a:t>
            </a:r>
            <a:r>
              <a:rPr lang="en-GB" altLang="en-US" sz="400" dirty="0" err="1">
                <a:solidFill>
                  <a:schemeClr val="bg1">
                    <a:lumMod val="50000"/>
                  </a:schemeClr>
                </a:solidFill>
                <a:latin typeface="Arial" panose="020B0604020202020204" pitchFamily="34" charset="0"/>
                <a:cs typeface="Arial" panose="020B0604020202020204" pitchFamily="34" charset="0"/>
              </a:rPr>
              <a:t>Forgemind</a:t>
            </a:r>
            <a:r>
              <a:rPr lang="en-GB" altLang="en-US" sz="400" dirty="0">
                <a:solidFill>
                  <a:schemeClr val="bg1">
                    <a:lumMod val="50000"/>
                  </a:schemeClr>
                </a:solidFill>
                <a:latin typeface="Arial" panose="020B0604020202020204" pitchFamily="34" charset="0"/>
                <a:cs typeface="Arial" panose="020B0604020202020204" pitchFamily="34" charset="0"/>
              </a:rPr>
              <a:t> </a:t>
            </a:r>
            <a:r>
              <a:rPr lang="en-GB" altLang="en-US" sz="400" dirty="0" err="1">
                <a:solidFill>
                  <a:schemeClr val="bg1">
                    <a:lumMod val="50000"/>
                  </a:schemeClr>
                </a:solidFill>
                <a:latin typeface="Arial" panose="020B0604020202020204" pitchFamily="34" charset="0"/>
                <a:cs typeface="Arial" panose="020B0604020202020204" pitchFamily="34" charset="0"/>
              </a:rPr>
              <a:t>ArchiMedia</a:t>
            </a:r>
            <a:r>
              <a:rPr lang="en-GB" altLang="en-US" sz="400" dirty="0">
                <a:solidFill>
                  <a:schemeClr val="bg1">
                    <a:lumMod val="50000"/>
                  </a:schemeClr>
                </a:solidFill>
                <a:latin typeface="Arial" panose="020B0604020202020204" pitchFamily="34" charset="0"/>
                <a:cs typeface="Arial" panose="020B0604020202020204" pitchFamily="34" charset="0"/>
              </a:rPr>
              <a:t> (@flickr.com) - granted under creative commons licence - attribution</a:t>
            </a:r>
          </a:p>
        </p:txBody>
      </p:sp>
      <p:pic>
        <p:nvPicPr>
          <p:cNvPr id="7" name="Picture 6">
            <a:extLst>
              <a:ext uri="{FF2B5EF4-FFF2-40B4-BE49-F238E27FC236}">
                <a16:creationId xmlns:a16="http://schemas.microsoft.com/office/drawing/2014/main" id="{472FD0CF-E70C-243B-D6BC-7AA30A2569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1982" y="1792618"/>
            <a:ext cx="2786763" cy="4031517"/>
          </a:xfrm>
          <a:prstGeom prst="rect">
            <a:avLst/>
          </a:prstGeom>
        </p:spPr>
      </p:pic>
      <p:sp>
        <p:nvSpPr>
          <p:cNvPr id="12" name="TextBox 11">
            <a:extLst>
              <a:ext uri="{FF2B5EF4-FFF2-40B4-BE49-F238E27FC236}">
                <a16:creationId xmlns:a16="http://schemas.microsoft.com/office/drawing/2014/main" id="{EBE13C5B-CD99-1CC7-22C8-8954290187BE}"/>
              </a:ext>
            </a:extLst>
          </p:cNvPr>
          <p:cNvSpPr txBox="1"/>
          <p:nvPr/>
        </p:nvSpPr>
        <p:spPr>
          <a:xfrm>
            <a:off x="550766" y="1392331"/>
            <a:ext cx="4792292" cy="4832092"/>
          </a:xfrm>
          <a:prstGeom prst="rect">
            <a:avLst/>
          </a:prstGeom>
          <a:noFill/>
        </p:spPr>
        <p:txBody>
          <a:bodyPr wrap="square" rtlCol="0">
            <a:spAutoFit/>
          </a:bodyPr>
          <a:lstStyle/>
          <a:p>
            <a:pPr algn="ctr">
              <a:defRPr/>
            </a:pPr>
            <a:r>
              <a:rPr lang="en-GB" sz="2800" b="1" dirty="0">
                <a:solidFill>
                  <a:srgbClr val="0070C0"/>
                </a:solidFill>
                <a:effectLst/>
                <a:latin typeface="Twinkl Cursive Unlooped" panose="02000000000000000000" pitchFamily="2" charset="77"/>
                <a:ea typeface="Times New Roman" panose="02020603050405020304" pitchFamily="18" charset="0"/>
              </a:rPr>
              <a:t>A.W.N. Pugin (Augustus Welby </a:t>
            </a:r>
            <a:r>
              <a:rPr lang="en-GB" sz="2800" b="1" dirty="0" err="1">
                <a:solidFill>
                  <a:srgbClr val="0070C0"/>
                </a:solidFill>
                <a:effectLst/>
                <a:latin typeface="Twinkl Cursive Unlooped" panose="02000000000000000000" pitchFamily="2" charset="77"/>
                <a:ea typeface="Times New Roman" panose="02020603050405020304" pitchFamily="18" charset="0"/>
              </a:rPr>
              <a:t>Northmore</a:t>
            </a:r>
            <a:r>
              <a:rPr lang="en-GB" sz="2800" b="1" dirty="0">
                <a:solidFill>
                  <a:srgbClr val="0070C0"/>
                </a:solidFill>
                <a:effectLst/>
                <a:latin typeface="Twinkl Cursive Unlooped" panose="02000000000000000000" pitchFamily="2" charset="77"/>
                <a:ea typeface="Times New Roman" panose="02020603050405020304" pitchFamily="18" charset="0"/>
              </a:rPr>
              <a:t> Pugin) </a:t>
            </a:r>
            <a:r>
              <a:rPr lang="en-GB" sz="2800" dirty="0">
                <a:solidFill>
                  <a:srgbClr val="0070C0"/>
                </a:solidFill>
                <a:effectLst/>
                <a:latin typeface="Twinkl Cursive Unlooped" panose="02000000000000000000" pitchFamily="2" charset="77"/>
                <a:ea typeface="Times New Roman" panose="02020603050405020304" pitchFamily="18" charset="0"/>
              </a:rPr>
              <a:t>was a famous architect who lived in the 1800s. </a:t>
            </a: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r>
              <a:rPr lang="en-GB" sz="2800" dirty="0">
                <a:solidFill>
                  <a:srgbClr val="0070C0"/>
                </a:solidFill>
                <a:effectLst/>
                <a:latin typeface="Twinkl Cursive Unlooped" panose="02000000000000000000" pitchFamily="2" charset="77"/>
                <a:ea typeface="Times New Roman" panose="02020603050405020304" pitchFamily="18" charset="0"/>
              </a:rPr>
              <a:t>He loved the Gothic style, which was popular in medieval times, and brought it back in a movement called </a:t>
            </a:r>
            <a:r>
              <a:rPr lang="en-GB" sz="2800" b="1" dirty="0">
                <a:solidFill>
                  <a:srgbClr val="0070C0"/>
                </a:solidFill>
                <a:effectLst/>
                <a:latin typeface="Twinkl Cursive Unlooped" panose="02000000000000000000" pitchFamily="2" charset="77"/>
                <a:ea typeface="Times New Roman" panose="02020603050405020304" pitchFamily="18" charset="0"/>
              </a:rPr>
              <a:t>Gothic Revival</a:t>
            </a:r>
            <a:r>
              <a:rPr lang="en-GB" sz="2800" dirty="0">
                <a:solidFill>
                  <a:srgbClr val="0070C0"/>
                </a:solidFill>
                <a:effectLst/>
                <a:latin typeface="Twinkl Cursive Unlooped" panose="02000000000000000000" pitchFamily="2" charset="77"/>
                <a:ea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3B9D-8662-47E2-889A-A5AAFFA460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6AA4EC-F16F-5F6B-2B10-C4896604E3BD}"/>
              </a:ext>
            </a:extLst>
          </p:cNvPr>
          <p:cNvSpPr/>
          <p:nvPr/>
        </p:nvSpPr>
        <p:spPr>
          <a:xfrm>
            <a:off x="496888" y="434975"/>
            <a:ext cx="8150225" cy="5988050"/>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70C0"/>
                </a:solidFill>
                <a:effectLst/>
                <a:latin typeface="Twinkl Cursive Unlooped" panose="02000000000000000000" pitchFamily="2" charset="77"/>
                <a:ea typeface="Times New Roman" panose="02020603050405020304" pitchFamily="18" charset="0"/>
              </a:rPr>
              <a:t>One of his most famous works is the </a:t>
            </a:r>
            <a:r>
              <a:rPr lang="en-GB" sz="2800" b="1" dirty="0">
                <a:solidFill>
                  <a:srgbClr val="0070C0"/>
                </a:solidFill>
                <a:effectLst/>
                <a:latin typeface="Twinkl Cursive Unlooped" panose="02000000000000000000" pitchFamily="2" charset="77"/>
                <a:ea typeface="Times New Roman" panose="02020603050405020304" pitchFamily="18" charset="0"/>
              </a:rPr>
              <a:t>Palace of Westminster (Houses of Parliament)</a:t>
            </a:r>
            <a:r>
              <a:rPr lang="en-GB" sz="2800" dirty="0">
                <a:solidFill>
                  <a:srgbClr val="0070C0"/>
                </a:solidFill>
                <a:effectLst/>
                <a:latin typeface="Twinkl Cursive Unlooped" panose="02000000000000000000" pitchFamily="2" charset="77"/>
                <a:ea typeface="Times New Roman" panose="02020603050405020304" pitchFamily="18" charset="0"/>
              </a:rPr>
              <a:t> in London, but he also built St. Mary’s Church in Derby. </a:t>
            </a: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effectLst/>
              <a:latin typeface="Times New Roman" panose="02020603050405020304" pitchFamily="18" charset="0"/>
              <a:ea typeface="Times New Roman" panose="02020603050405020304" pitchFamily="18" charset="0"/>
            </a:endParaRPr>
          </a:p>
          <a:p>
            <a:pPr algn="ctr">
              <a:defRPr/>
            </a:pPr>
            <a:endParaRPr lang="en-GB" dirty="0"/>
          </a:p>
        </p:txBody>
      </p:sp>
      <p:sp>
        <p:nvSpPr>
          <p:cNvPr id="3076" name="TextBox 3">
            <a:extLst>
              <a:ext uri="{FF2B5EF4-FFF2-40B4-BE49-F238E27FC236}">
                <a16:creationId xmlns:a16="http://schemas.microsoft.com/office/drawing/2014/main" id="{1EDE714B-5C5B-A2A0-7ED2-F29DC28959DE}"/>
              </a:ext>
            </a:extLst>
          </p:cNvPr>
          <p:cNvSpPr txBox="1">
            <a:spLocks noChangeArrowheads="1"/>
          </p:cNvSpPr>
          <p:nvPr/>
        </p:nvSpPr>
        <p:spPr bwMode="auto">
          <a:xfrm>
            <a:off x="1007268" y="560481"/>
            <a:ext cx="7129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4800" b="1" dirty="0">
                <a:latin typeface="Twinkl" pitchFamily="2" charset="0"/>
                <a:cs typeface="Arial" panose="020B0604020202020204" pitchFamily="34" charset="0"/>
              </a:rPr>
              <a:t>A.W.N Pugin</a:t>
            </a:r>
          </a:p>
        </p:txBody>
      </p:sp>
      <p:sp>
        <p:nvSpPr>
          <p:cNvPr id="8" name="Title 1">
            <a:extLst>
              <a:ext uri="{FF2B5EF4-FFF2-40B4-BE49-F238E27FC236}">
                <a16:creationId xmlns:a16="http://schemas.microsoft.com/office/drawing/2014/main" id="{3C504ACE-D165-D31E-3078-46EBD279282F}"/>
              </a:ext>
            </a:extLst>
          </p:cNvPr>
          <p:cNvSpPr txBox="1">
            <a:spLocks/>
          </p:cNvSpPr>
          <p:nvPr/>
        </p:nvSpPr>
        <p:spPr bwMode="auto">
          <a:xfrm>
            <a:off x="2268538" y="6605588"/>
            <a:ext cx="486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400" dirty="0">
                <a:solidFill>
                  <a:schemeClr val="bg1">
                    <a:lumMod val="50000"/>
                  </a:schemeClr>
                </a:solidFill>
                <a:latin typeface="Arial" panose="020B0604020202020204" pitchFamily="34" charset="0"/>
                <a:cs typeface="Arial" panose="020B0604020202020204" pitchFamily="34" charset="0"/>
              </a:rPr>
              <a:t>Photos courtesy of National Portrait Gallery, London NPG 113 ,  Pau </a:t>
            </a:r>
            <a:r>
              <a:rPr lang="en-GB" altLang="en-US" sz="400" dirty="0" err="1">
                <a:solidFill>
                  <a:schemeClr val="bg1">
                    <a:lumMod val="50000"/>
                  </a:schemeClr>
                </a:solidFill>
                <a:latin typeface="Arial" panose="020B0604020202020204" pitchFamily="34" charset="0"/>
                <a:cs typeface="Arial" panose="020B0604020202020204" pitchFamily="34" charset="0"/>
              </a:rPr>
              <a:t>Audouard</a:t>
            </a:r>
            <a:r>
              <a:rPr lang="en-GB" altLang="en-US" sz="400" dirty="0">
                <a:solidFill>
                  <a:schemeClr val="bg1">
                    <a:lumMod val="50000"/>
                  </a:schemeClr>
                </a:solidFill>
                <a:latin typeface="Arial" panose="020B0604020202020204" pitchFamily="34" charset="0"/>
                <a:cs typeface="Arial" panose="020B0604020202020204" pitchFamily="34" charset="0"/>
              </a:rPr>
              <a:t> (Wikimedia Commons), </a:t>
            </a:r>
            <a:r>
              <a:rPr lang="en-GB" altLang="en-US" sz="400" dirty="0" err="1">
                <a:solidFill>
                  <a:schemeClr val="bg1">
                    <a:lumMod val="50000"/>
                  </a:schemeClr>
                </a:solidFill>
                <a:latin typeface="Arial" panose="020B0604020202020204" pitchFamily="34" charset="0"/>
                <a:cs typeface="Arial" panose="020B0604020202020204" pitchFamily="34" charset="0"/>
              </a:rPr>
              <a:t>Forgemind</a:t>
            </a:r>
            <a:r>
              <a:rPr lang="en-GB" altLang="en-US" sz="400" dirty="0">
                <a:solidFill>
                  <a:schemeClr val="bg1">
                    <a:lumMod val="50000"/>
                  </a:schemeClr>
                </a:solidFill>
                <a:latin typeface="Arial" panose="020B0604020202020204" pitchFamily="34" charset="0"/>
                <a:cs typeface="Arial" panose="020B0604020202020204" pitchFamily="34" charset="0"/>
              </a:rPr>
              <a:t> </a:t>
            </a:r>
            <a:r>
              <a:rPr lang="en-GB" altLang="en-US" sz="400" dirty="0" err="1">
                <a:solidFill>
                  <a:schemeClr val="bg1">
                    <a:lumMod val="50000"/>
                  </a:schemeClr>
                </a:solidFill>
                <a:latin typeface="Arial" panose="020B0604020202020204" pitchFamily="34" charset="0"/>
                <a:cs typeface="Arial" panose="020B0604020202020204" pitchFamily="34" charset="0"/>
              </a:rPr>
              <a:t>ArchiMedia</a:t>
            </a:r>
            <a:r>
              <a:rPr lang="en-GB" altLang="en-US" sz="400" dirty="0">
                <a:solidFill>
                  <a:schemeClr val="bg1">
                    <a:lumMod val="50000"/>
                  </a:schemeClr>
                </a:solidFill>
                <a:latin typeface="Arial" panose="020B0604020202020204" pitchFamily="34" charset="0"/>
                <a:cs typeface="Arial" panose="020B0604020202020204" pitchFamily="34" charset="0"/>
              </a:rPr>
              <a:t> (@flickr.com) - granted under creative commons licence - attribution</a:t>
            </a:r>
          </a:p>
        </p:txBody>
      </p:sp>
      <p:pic>
        <p:nvPicPr>
          <p:cNvPr id="3" name="Picture 2">
            <a:extLst>
              <a:ext uri="{FF2B5EF4-FFF2-40B4-BE49-F238E27FC236}">
                <a16:creationId xmlns:a16="http://schemas.microsoft.com/office/drawing/2014/main" id="{7D6CE8DC-B465-C114-E064-ABB192708BE3}"/>
              </a:ext>
            </a:extLst>
          </p:cNvPr>
          <p:cNvPicPr>
            <a:picLocks noChangeAspect="1"/>
          </p:cNvPicPr>
          <p:nvPr/>
        </p:nvPicPr>
        <p:blipFill>
          <a:blip r:embed="rId2"/>
          <a:stretch>
            <a:fillRect/>
          </a:stretch>
        </p:blipFill>
        <p:spPr>
          <a:xfrm>
            <a:off x="1093647" y="3149600"/>
            <a:ext cx="3360271" cy="2843306"/>
          </a:xfrm>
          <a:prstGeom prst="rect">
            <a:avLst/>
          </a:prstGeom>
        </p:spPr>
      </p:pic>
      <p:pic>
        <p:nvPicPr>
          <p:cNvPr id="4" name="Picture 3">
            <a:extLst>
              <a:ext uri="{FF2B5EF4-FFF2-40B4-BE49-F238E27FC236}">
                <a16:creationId xmlns:a16="http://schemas.microsoft.com/office/drawing/2014/main" id="{9FB19FDC-ED2E-C599-AFFB-11B2233020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1315" y="2794000"/>
            <a:ext cx="2399180" cy="3198906"/>
          </a:xfrm>
          <a:prstGeom prst="rect">
            <a:avLst/>
          </a:prstGeom>
        </p:spPr>
      </p:pic>
    </p:spTree>
    <p:extLst>
      <p:ext uri="{BB962C8B-B14F-4D97-AF65-F5344CB8AC3E}">
        <p14:creationId xmlns:p14="http://schemas.microsoft.com/office/powerpoint/2010/main" val="45825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AD01-5FD0-30D4-B94A-36A0E6DD2D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E67ECA-3EFE-9900-BD4F-E66739170223}"/>
              </a:ext>
            </a:extLst>
          </p:cNvPr>
          <p:cNvSpPr/>
          <p:nvPr/>
        </p:nvSpPr>
        <p:spPr>
          <a:xfrm>
            <a:off x="496888" y="434975"/>
            <a:ext cx="8150225" cy="5988050"/>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effectLst/>
              <a:latin typeface="Times New Roman" panose="02020603050405020304" pitchFamily="18" charset="0"/>
              <a:ea typeface="Times New Roman" panose="02020603050405020304" pitchFamily="18" charset="0"/>
            </a:endParaRPr>
          </a:p>
          <a:p>
            <a:pPr algn="ctr">
              <a:defRPr/>
            </a:pPr>
            <a:endParaRPr lang="en-GB" dirty="0"/>
          </a:p>
        </p:txBody>
      </p:sp>
      <p:sp>
        <p:nvSpPr>
          <p:cNvPr id="3076" name="TextBox 3">
            <a:extLst>
              <a:ext uri="{FF2B5EF4-FFF2-40B4-BE49-F238E27FC236}">
                <a16:creationId xmlns:a16="http://schemas.microsoft.com/office/drawing/2014/main" id="{E70A2238-934E-DA36-59DE-47134A0D8406}"/>
              </a:ext>
            </a:extLst>
          </p:cNvPr>
          <p:cNvSpPr txBox="1">
            <a:spLocks noChangeArrowheads="1"/>
          </p:cNvSpPr>
          <p:nvPr/>
        </p:nvSpPr>
        <p:spPr bwMode="auto">
          <a:xfrm>
            <a:off x="811728" y="462409"/>
            <a:ext cx="7129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4800" b="1" dirty="0">
                <a:latin typeface="Twinkl" pitchFamily="2" charset="0"/>
                <a:cs typeface="Arial" panose="020B0604020202020204" pitchFamily="34" charset="0"/>
              </a:rPr>
              <a:t>Gothic Revival</a:t>
            </a:r>
          </a:p>
        </p:txBody>
      </p:sp>
      <p:sp>
        <p:nvSpPr>
          <p:cNvPr id="8" name="Title 1">
            <a:extLst>
              <a:ext uri="{FF2B5EF4-FFF2-40B4-BE49-F238E27FC236}">
                <a16:creationId xmlns:a16="http://schemas.microsoft.com/office/drawing/2014/main" id="{C95D2F36-5B31-E049-26B7-66568284904C}"/>
              </a:ext>
            </a:extLst>
          </p:cNvPr>
          <p:cNvSpPr txBox="1">
            <a:spLocks/>
          </p:cNvSpPr>
          <p:nvPr/>
        </p:nvSpPr>
        <p:spPr bwMode="auto">
          <a:xfrm>
            <a:off x="2268538" y="6605588"/>
            <a:ext cx="486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400" dirty="0">
                <a:solidFill>
                  <a:schemeClr val="bg1">
                    <a:lumMod val="50000"/>
                  </a:schemeClr>
                </a:solidFill>
                <a:latin typeface="Arial" panose="020B0604020202020204" pitchFamily="34" charset="0"/>
                <a:cs typeface="Arial" panose="020B0604020202020204" pitchFamily="34" charset="0"/>
              </a:rPr>
              <a:t>Photos courtesy of National Portrait Gallery, London NPG 113 ,  Pau </a:t>
            </a:r>
            <a:r>
              <a:rPr lang="en-GB" altLang="en-US" sz="400" dirty="0" err="1">
                <a:solidFill>
                  <a:schemeClr val="bg1">
                    <a:lumMod val="50000"/>
                  </a:schemeClr>
                </a:solidFill>
                <a:latin typeface="Arial" panose="020B0604020202020204" pitchFamily="34" charset="0"/>
                <a:cs typeface="Arial" panose="020B0604020202020204" pitchFamily="34" charset="0"/>
              </a:rPr>
              <a:t>Audouard</a:t>
            </a:r>
            <a:r>
              <a:rPr lang="en-GB" altLang="en-US" sz="400" dirty="0">
                <a:solidFill>
                  <a:schemeClr val="bg1">
                    <a:lumMod val="50000"/>
                  </a:schemeClr>
                </a:solidFill>
                <a:latin typeface="Arial" panose="020B0604020202020204" pitchFamily="34" charset="0"/>
                <a:cs typeface="Arial" panose="020B0604020202020204" pitchFamily="34" charset="0"/>
              </a:rPr>
              <a:t> (Wikimedia Commons), </a:t>
            </a:r>
            <a:r>
              <a:rPr lang="en-GB" altLang="en-US" sz="400" dirty="0" err="1">
                <a:solidFill>
                  <a:schemeClr val="bg1">
                    <a:lumMod val="50000"/>
                  </a:schemeClr>
                </a:solidFill>
                <a:latin typeface="Arial" panose="020B0604020202020204" pitchFamily="34" charset="0"/>
                <a:cs typeface="Arial" panose="020B0604020202020204" pitchFamily="34" charset="0"/>
              </a:rPr>
              <a:t>Forgemind</a:t>
            </a:r>
            <a:r>
              <a:rPr lang="en-GB" altLang="en-US" sz="400" dirty="0">
                <a:solidFill>
                  <a:schemeClr val="bg1">
                    <a:lumMod val="50000"/>
                  </a:schemeClr>
                </a:solidFill>
                <a:latin typeface="Arial" panose="020B0604020202020204" pitchFamily="34" charset="0"/>
                <a:cs typeface="Arial" panose="020B0604020202020204" pitchFamily="34" charset="0"/>
              </a:rPr>
              <a:t> </a:t>
            </a:r>
            <a:r>
              <a:rPr lang="en-GB" altLang="en-US" sz="400" dirty="0" err="1">
                <a:solidFill>
                  <a:schemeClr val="bg1">
                    <a:lumMod val="50000"/>
                  </a:schemeClr>
                </a:solidFill>
                <a:latin typeface="Arial" panose="020B0604020202020204" pitchFamily="34" charset="0"/>
                <a:cs typeface="Arial" panose="020B0604020202020204" pitchFamily="34" charset="0"/>
              </a:rPr>
              <a:t>ArchiMedia</a:t>
            </a:r>
            <a:r>
              <a:rPr lang="en-GB" altLang="en-US" sz="400" dirty="0">
                <a:solidFill>
                  <a:schemeClr val="bg1">
                    <a:lumMod val="50000"/>
                  </a:schemeClr>
                </a:solidFill>
                <a:latin typeface="Arial" panose="020B0604020202020204" pitchFamily="34" charset="0"/>
                <a:cs typeface="Arial" panose="020B0604020202020204" pitchFamily="34" charset="0"/>
              </a:rPr>
              <a:t> (@flickr.com) - granted under creative commons licence - attribution</a:t>
            </a:r>
          </a:p>
        </p:txBody>
      </p:sp>
      <p:pic>
        <p:nvPicPr>
          <p:cNvPr id="5" name="Picture 4">
            <a:extLst>
              <a:ext uri="{FF2B5EF4-FFF2-40B4-BE49-F238E27FC236}">
                <a16:creationId xmlns:a16="http://schemas.microsoft.com/office/drawing/2014/main" id="{71CD2983-0549-8A68-290D-D0E95ACBB4E4}"/>
              </a:ext>
            </a:extLst>
          </p:cNvPr>
          <p:cNvPicPr>
            <a:picLocks noChangeAspect="1"/>
          </p:cNvPicPr>
          <p:nvPr/>
        </p:nvPicPr>
        <p:blipFill>
          <a:blip r:embed="rId2"/>
          <a:stretch>
            <a:fillRect/>
          </a:stretch>
        </p:blipFill>
        <p:spPr>
          <a:xfrm>
            <a:off x="811728" y="1455725"/>
            <a:ext cx="3367088" cy="2624738"/>
          </a:xfrm>
          <a:prstGeom prst="rect">
            <a:avLst/>
          </a:prstGeom>
        </p:spPr>
      </p:pic>
      <p:pic>
        <p:nvPicPr>
          <p:cNvPr id="6" name="Picture 5">
            <a:extLst>
              <a:ext uri="{FF2B5EF4-FFF2-40B4-BE49-F238E27FC236}">
                <a16:creationId xmlns:a16="http://schemas.microsoft.com/office/drawing/2014/main" id="{F295B381-B92F-6202-49DB-E86515967A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728" y="4263026"/>
            <a:ext cx="4213106" cy="1777404"/>
          </a:xfrm>
          <a:prstGeom prst="rect">
            <a:avLst/>
          </a:prstGeom>
        </p:spPr>
      </p:pic>
      <p:sp>
        <p:nvSpPr>
          <p:cNvPr id="7" name="TextBox 6">
            <a:extLst>
              <a:ext uri="{FF2B5EF4-FFF2-40B4-BE49-F238E27FC236}">
                <a16:creationId xmlns:a16="http://schemas.microsoft.com/office/drawing/2014/main" id="{23B73B21-4074-CD1E-FFB1-BFD65651F68A}"/>
              </a:ext>
            </a:extLst>
          </p:cNvPr>
          <p:cNvSpPr txBox="1"/>
          <p:nvPr/>
        </p:nvSpPr>
        <p:spPr>
          <a:xfrm>
            <a:off x="4211859" y="1060897"/>
            <a:ext cx="4213106" cy="3693319"/>
          </a:xfrm>
          <a:prstGeom prst="rect">
            <a:avLst/>
          </a:prstGeom>
          <a:noFill/>
        </p:spPr>
        <p:txBody>
          <a:bodyPr wrap="square" rtlCol="0">
            <a:spAutoFit/>
          </a:bodyPr>
          <a:lstStyle/>
          <a:p>
            <a:pPr algn="r"/>
            <a:r>
              <a:rPr lang="en-GB" sz="1800" b="1" dirty="0">
                <a:solidFill>
                  <a:srgbClr val="0070C0"/>
                </a:solidFill>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r"/>
            <a:r>
              <a:rPr lang="en-GB" sz="2000" b="1" dirty="0">
                <a:solidFill>
                  <a:srgbClr val="0070C0"/>
                </a:solidFill>
                <a:effectLst/>
                <a:latin typeface="Twinkl Cursive Unlooped" panose="02000000000000000000" pitchFamily="2" charset="77"/>
                <a:ea typeface="Times New Roman" panose="02020603050405020304" pitchFamily="18" charset="0"/>
              </a:rPr>
              <a:t>Gothic Revival Architecture</a:t>
            </a:r>
            <a:r>
              <a:rPr lang="en-GB" sz="2000" dirty="0">
                <a:solidFill>
                  <a:srgbClr val="0070C0"/>
                </a:solidFill>
                <a:effectLst/>
                <a:latin typeface="Twinkl Cursive Unlooped" panose="02000000000000000000" pitchFamily="2" charset="77"/>
                <a:ea typeface="Times New Roman" panose="02020603050405020304" pitchFamily="18" charset="0"/>
              </a:rPr>
              <a:t> is a style of building that was inspired by the medieval Gothic style. Its key features are pointed arches, tall spires, stained glass windows, stone, brick and decorative details. Gothic Revival architecture is all about making buildings look grand, beautiful, and full of history!</a:t>
            </a:r>
            <a:endParaRPr lang="en-GB" sz="2000" dirty="0">
              <a:effectLst/>
              <a:latin typeface="Times New Roman" panose="02020603050405020304" pitchFamily="18" charset="0"/>
              <a:ea typeface="Times New Roman" panose="02020603050405020304" pitchFamily="18" charset="0"/>
            </a:endParaRPr>
          </a:p>
          <a:p>
            <a:pPr algn="r"/>
            <a:r>
              <a:rPr lang="en-GB" sz="1800" b="1" dirty="0">
                <a:solidFill>
                  <a:srgbClr val="0070C0"/>
                </a:solidFill>
                <a:effectLst/>
                <a:latin typeface="Twinkl Cursive Unlooped" panose="02000000000000000000" pitchFamily="2" charset="77"/>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r"/>
            <a:endParaRPr lang="en-US" dirty="0"/>
          </a:p>
        </p:txBody>
      </p:sp>
      <p:pic>
        <p:nvPicPr>
          <p:cNvPr id="9" name="Picture 8">
            <a:extLst>
              <a:ext uri="{FF2B5EF4-FFF2-40B4-BE49-F238E27FC236}">
                <a16:creationId xmlns:a16="http://schemas.microsoft.com/office/drawing/2014/main" id="{F10D3742-EF43-1016-A211-C93F2BBD17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9454" y="4263026"/>
            <a:ext cx="1187277" cy="1777404"/>
          </a:xfrm>
          <a:prstGeom prst="rect">
            <a:avLst/>
          </a:prstGeom>
        </p:spPr>
      </p:pic>
      <p:pic>
        <p:nvPicPr>
          <p:cNvPr id="10" name="Picture 9">
            <a:extLst>
              <a:ext uri="{FF2B5EF4-FFF2-40B4-BE49-F238E27FC236}">
                <a16:creationId xmlns:a16="http://schemas.microsoft.com/office/drawing/2014/main" id="{EB22DF7F-C7A1-3804-8E91-4A73338697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8974" y="4275843"/>
            <a:ext cx="970098" cy="1730958"/>
          </a:xfrm>
          <a:prstGeom prst="rect">
            <a:avLst/>
          </a:prstGeom>
        </p:spPr>
      </p:pic>
    </p:spTree>
    <p:extLst>
      <p:ext uri="{BB962C8B-B14F-4D97-AF65-F5344CB8AC3E}">
        <p14:creationId xmlns:p14="http://schemas.microsoft.com/office/powerpoint/2010/main" val="197798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A7032-EC12-2262-7C8A-1FD7B0D061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A67AA8-E258-C4C0-851E-0E4C132DB148}"/>
              </a:ext>
            </a:extLst>
          </p:cNvPr>
          <p:cNvSpPr/>
          <p:nvPr/>
        </p:nvSpPr>
        <p:spPr>
          <a:xfrm>
            <a:off x="496886" y="434975"/>
            <a:ext cx="8150225" cy="5988050"/>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effectLst/>
              <a:latin typeface="Twinkl Cursive Unlooped" panose="02000000000000000000" pitchFamily="2" charset="77"/>
              <a:ea typeface="Times New Roman" panose="02020603050405020304" pitchFamily="18" charset="0"/>
            </a:endParaRPr>
          </a:p>
          <a:p>
            <a:pPr algn="ctr">
              <a:defRPr/>
            </a:pPr>
            <a:endParaRPr lang="en-GB" sz="2800" dirty="0">
              <a:solidFill>
                <a:srgbClr val="0070C0"/>
              </a:solidFill>
              <a:latin typeface="Twinkl Cursive Unlooped" panose="02000000000000000000" pitchFamily="2" charset="77"/>
              <a:ea typeface="Times New Roman" panose="02020603050405020304" pitchFamily="18" charset="0"/>
            </a:endParaRPr>
          </a:p>
          <a:p>
            <a:pPr algn="ctr">
              <a:defRPr/>
            </a:pPr>
            <a:endParaRPr lang="en-GB" sz="2800" dirty="0">
              <a:effectLst/>
              <a:latin typeface="Times New Roman" panose="02020603050405020304" pitchFamily="18" charset="0"/>
              <a:ea typeface="Times New Roman" panose="02020603050405020304" pitchFamily="18" charset="0"/>
            </a:endParaRPr>
          </a:p>
          <a:p>
            <a:pPr algn="ctr">
              <a:defRPr/>
            </a:pPr>
            <a:endParaRPr lang="en-GB" dirty="0"/>
          </a:p>
        </p:txBody>
      </p:sp>
      <p:sp>
        <p:nvSpPr>
          <p:cNvPr id="8" name="Title 1">
            <a:extLst>
              <a:ext uri="{FF2B5EF4-FFF2-40B4-BE49-F238E27FC236}">
                <a16:creationId xmlns:a16="http://schemas.microsoft.com/office/drawing/2014/main" id="{044158FF-6B5E-7515-EA84-4D3EFE2D15EE}"/>
              </a:ext>
            </a:extLst>
          </p:cNvPr>
          <p:cNvSpPr txBox="1">
            <a:spLocks/>
          </p:cNvSpPr>
          <p:nvPr/>
        </p:nvSpPr>
        <p:spPr bwMode="auto">
          <a:xfrm>
            <a:off x="2268538" y="6605588"/>
            <a:ext cx="486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400" dirty="0">
                <a:solidFill>
                  <a:schemeClr val="bg1">
                    <a:lumMod val="50000"/>
                  </a:schemeClr>
                </a:solidFill>
                <a:latin typeface="Arial" panose="020B0604020202020204" pitchFamily="34" charset="0"/>
                <a:cs typeface="Arial" panose="020B0604020202020204" pitchFamily="34" charset="0"/>
              </a:rPr>
              <a:t>Photos courtesy of National Portrait Gallery, London NPG 113 ,  Pau </a:t>
            </a:r>
            <a:r>
              <a:rPr lang="en-GB" altLang="en-US" sz="400" dirty="0" err="1">
                <a:solidFill>
                  <a:schemeClr val="bg1">
                    <a:lumMod val="50000"/>
                  </a:schemeClr>
                </a:solidFill>
                <a:latin typeface="Arial" panose="020B0604020202020204" pitchFamily="34" charset="0"/>
                <a:cs typeface="Arial" panose="020B0604020202020204" pitchFamily="34" charset="0"/>
              </a:rPr>
              <a:t>Audouard</a:t>
            </a:r>
            <a:r>
              <a:rPr lang="en-GB" altLang="en-US" sz="400" dirty="0">
                <a:solidFill>
                  <a:schemeClr val="bg1">
                    <a:lumMod val="50000"/>
                  </a:schemeClr>
                </a:solidFill>
                <a:latin typeface="Arial" panose="020B0604020202020204" pitchFamily="34" charset="0"/>
                <a:cs typeface="Arial" panose="020B0604020202020204" pitchFamily="34" charset="0"/>
              </a:rPr>
              <a:t> (Wikimedia Commons), </a:t>
            </a:r>
            <a:r>
              <a:rPr lang="en-GB" altLang="en-US" sz="400" dirty="0" err="1">
                <a:solidFill>
                  <a:schemeClr val="bg1">
                    <a:lumMod val="50000"/>
                  </a:schemeClr>
                </a:solidFill>
                <a:latin typeface="Arial" panose="020B0604020202020204" pitchFamily="34" charset="0"/>
                <a:cs typeface="Arial" panose="020B0604020202020204" pitchFamily="34" charset="0"/>
              </a:rPr>
              <a:t>Forgemind</a:t>
            </a:r>
            <a:r>
              <a:rPr lang="en-GB" altLang="en-US" sz="400" dirty="0">
                <a:solidFill>
                  <a:schemeClr val="bg1">
                    <a:lumMod val="50000"/>
                  </a:schemeClr>
                </a:solidFill>
                <a:latin typeface="Arial" panose="020B0604020202020204" pitchFamily="34" charset="0"/>
                <a:cs typeface="Arial" panose="020B0604020202020204" pitchFamily="34" charset="0"/>
              </a:rPr>
              <a:t> </a:t>
            </a:r>
            <a:r>
              <a:rPr lang="en-GB" altLang="en-US" sz="400" dirty="0" err="1">
                <a:solidFill>
                  <a:schemeClr val="bg1">
                    <a:lumMod val="50000"/>
                  </a:schemeClr>
                </a:solidFill>
                <a:latin typeface="Arial" panose="020B0604020202020204" pitchFamily="34" charset="0"/>
                <a:cs typeface="Arial" panose="020B0604020202020204" pitchFamily="34" charset="0"/>
              </a:rPr>
              <a:t>ArchiMedia</a:t>
            </a:r>
            <a:r>
              <a:rPr lang="en-GB" altLang="en-US" sz="400" dirty="0">
                <a:solidFill>
                  <a:schemeClr val="bg1">
                    <a:lumMod val="50000"/>
                  </a:schemeClr>
                </a:solidFill>
                <a:latin typeface="Arial" panose="020B0604020202020204" pitchFamily="34" charset="0"/>
                <a:cs typeface="Arial" panose="020B0604020202020204" pitchFamily="34" charset="0"/>
              </a:rPr>
              <a:t> (@flickr.com) - granted under creative commons licence - attribution</a:t>
            </a:r>
          </a:p>
        </p:txBody>
      </p:sp>
      <p:sp>
        <p:nvSpPr>
          <p:cNvPr id="3" name="Doughnut 2">
            <a:extLst>
              <a:ext uri="{FF2B5EF4-FFF2-40B4-BE49-F238E27FC236}">
                <a16:creationId xmlns:a16="http://schemas.microsoft.com/office/drawing/2014/main" id="{76FDF37D-F0DB-C4F8-D316-7B5B0E463EC5}"/>
              </a:ext>
            </a:extLst>
          </p:cNvPr>
          <p:cNvSpPr/>
          <p:nvPr/>
        </p:nvSpPr>
        <p:spPr>
          <a:xfrm>
            <a:off x="1837347" y="1239454"/>
            <a:ext cx="3281083" cy="3155577"/>
          </a:xfrm>
          <a:prstGeom prst="donut">
            <a:avLst>
              <a:gd name="adj" fmla="val 2269"/>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ughnut 3">
            <a:extLst>
              <a:ext uri="{FF2B5EF4-FFF2-40B4-BE49-F238E27FC236}">
                <a16:creationId xmlns:a16="http://schemas.microsoft.com/office/drawing/2014/main" id="{EED04C1F-730B-49EF-6155-FCD639BF83FF}"/>
              </a:ext>
            </a:extLst>
          </p:cNvPr>
          <p:cNvSpPr/>
          <p:nvPr/>
        </p:nvSpPr>
        <p:spPr>
          <a:xfrm>
            <a:off x="3988874" y="1239455"/>
            <a:ext cx="3281083" cy="3155577"/>
          </a:xfrm>
          <a:prstGeom prst="donut">
            <a:avLst>
              <a:gd name="adj" fmla="val 2269"/>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62E49C25-2B45-8202-4697-1E4850D7A3BA}"/>
              </a:ext>
            </a:extLst>
          </p:cNvPr>
          <p:cNvSpPr txBox="1"/>
          <p:nvPr/>
        </p:nvSpPr>
        <p:spPr>
          <a:xfrm>
            <a:off x="1093694" y="4446494"/>
            <a:ext cx="7171765" cy="1815882"/>
          </a:xfrm>
          <a:prstGeom prst="rect">
            <a:avLst/>
          </a:prstGeom>
          <a:noFill/>
        </p:spPr>
        <p:txBody>
          <a:bodyPr wrap="square" rtlCol="0">
            <a:spAutoFit/>
          </a:bodyPr>
          <a:lstStyle/>
          <a:p>
            <a:r>
              <a:rPr lang="en-US" sz="2800" dirty="0"/>
              <a:t>A. Worked with modern materials like glass, steel and concrete.</a:t>
            </a:r>
            <a:br>
              <a:rPr lang="en-US" sz="2800" dirty="0"/>
            </a:br>
            <a:endParaRPr lang="en-US" sz="2800" dirty="0"/>
          </a:p>
          <a:p>
            <a:r>
              <a:rPr lang="en-US" sz="2800" dirty="0"/>
              <a:t>B. Created by an award-winning architect.</a:t>
            </a:r>
          </a:p>
        </p:txBody>
      </p:sp>
      <p:pic>
        <p:nvPicPr>
          <p:cNvPr id="12" name="Picture 11">
            <a:extLst>
              <a:ext uri="{FF2B5EF4-FFF2-40B4-BE49-F238E27FC236}">
                <a16:creationId xmlns:a16="http://schemas.microsoft.com/office/drawing/2014/main" id="{47A53360-84FA-07D4-31AC-67C980FFF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02" y="595624"/>
            <a:ext cx="1213088" cy="995085"/>
          </a:xfrm>
          <a:prstGeom prst="rect">
            <a:avLst/>
          </a:prstGeom>
        </p:spPr>
      </p:pic>
      <p:pic>
        <p:nvPicPr>
          <p:cNvPr id="13" name="Picture 12">
            <a:extLst>
              <a:ext uri="{FF2B5EF4-FFF2-40B4-BE49-F238E27FC236}">
                <a16:creationId xmlns:a16="http://schemas.microsoft.com/office/drawing/2014/main" id="{9ACA84A9-2BE0-8FAB-F267-497D655661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1671" y="530801"/>
            <a:ext cx="1914756" cy="957378"/>
          </a:xfrm>
          <a:prstGeom prst="rect">
            <a:avLst/>
          </a:prstGeom>
        </p:spPr>
      </p:pic>
      <p:sp>
        <p:nvSpPr>
          <p:cNvPr id="14" name="TextBox 13">
            <a:extLst>
              <a:ext uri="{FF2B5EF4-FFF2-40B4-BE49-F238E27FC236}">
                <a16:creationId xmlns:a16="http://schemas.microsoft.com/office/drawing/2014/main" id="{18E84A44-1A96-79FF-D916-8EAC679AA874}"/>
              </a:ext>
            </a:extLst>
          </p:cNvPr>
          <p:cNvSpPr txBox="1"/>
          <p:nvPr/>
        </p:nvSpPr>
        <p:spPr>
          <a:xfrm>
            <a:off x="5441161" y="1880848"/>
            <a:ext cx="878541" cy="523220"/>
          </a:xfrm>
          <a:prstGeom prst="rect">
            <a:avLst/>
          </a:prstGeom>
          <a:noFill/>
        </p:spPr>
        <p:txBody>
          <a:bodyPr wrap="square" rtlCol="0">
            <a:spAutoFit/>
          </a:bodyPr>
          <a:lstStyle/>
          <a:p>
            <a:r>
              <a:rPr lang="en-US" sz="2800" b="1" dirty="0"/>
              <a:t>A</a:t>
            </a:r>
          </a:p>
        </p:txBody>
      </p:sp>
      <p:sp>
        <p:nvSpPr>
          <p:cNvPr id="15" name="TextBox 14">
            <a:extLst>
              <a:ext uri="{FF2B5EF4-FFF2-40B4-BE49-F238E27FC236}">
                <a16:creationId xmlns:a16="http://schemas.microsoft.com/office/drawing/2014/main" id="{009254A7-0F8B-C674-87BD-02BB04FDED0F}"/>
              </a:ext>
            </a:extLst>
          </p:cNvPr>
          <p:cNvSpPr txBox="1"/>
          <p:nvPr/>
        </p:nvSpPr>
        <p:spPr>
          <a:xfrm>
            <a:off x="4239889" y="2201360"/>
            <a:ext cx="878541" cy="523220"/>
          </a:xfrm>
          <a:prstGeom prst="rect">
            <a:avLst/>
          </a:prstGeom>
          <a:noFill/>
        </p:spPr>
        <p:txBody>
          <a:bodyPr wrap="square" rtlCol="0">
            <a:spAutoFit/>
          </a:bodyPr>
          <a:lstStyle/>
          <a:p>
            <a:r>
              <a:rPr lang="en-US" sz="2800" b="1" dirty="0"/>
              <a:t>B</a:t>
            </a:r>
          </a:p>
        </p:txBody>
      </p:sp>
      <p:sp>
        <p:nvSpPr>
          <p:cNvPr id="16" name="TextBox 15">
            <a:extLst>
              <a:ext uri="{FF2B5EF4-FFF2-40B4-BE49-F238E27FC236}">
                <a16:creationId xmlns:a16="http://schemas.microsoft.com/office/drawing/2014/main" id="{8DBD69D6-11FC-333F-3A27-81A835218165}"/>
              </a:ext>
            </a:extLst>
          </p:cNvPr>
          <p:cNvSpPr txBox="1"/>
          <p:nvPr/>
        </p:nvSpPr>
        <p:spPr>
          <a:xfrm>
            <a:off x="6849035" y="1539640"/>
            <a:ext cx="1717392" cy="923330"/>
          </a:xfrm>
          <a:prstGeom prst="rect">
            <a:avLst/>
          </a:prstGeom>
          <a:noFill/>
        </p:spPr>
        <p:txBody>
          <a:bodyPr wrap="square" rtlCol="0">
            <a:spAutoFit/>
          </a:bodyPr>
          <a:lstStyle/>
          <a:p>
            <a:pPr algn="r"/>
            <a:r>
              <a:rPr lang="en-US" dirty="0"/>
              <a:t>London Aquatics Centre</a:t>
            </a:r>
          </a:p>
        </p:txBody>
      </p:sp>
      <p:sp>
        <p:nvSpPr>
          <p:cNvPr id="17" name="TextBox 16">
            <a:extLst>
              <a:ext uri="{FF2B5EF4-FFF2-40B4-BE49-F238E27FC236}">
                <a16:creationId xmlns:a16="http://schemas.microsoft.com/office/drawing/2014/main" id="{9BD1068A-E53B-732B-5FD8-B5AC3FBC81B2}"/>
              </a:ext>
            </a:extLst>
          </p:cNvPr>
          <p:cNvSpPr txBox="1"/>
          <p:nvPr/>
        </p:nvSpPr>
        <p:spPr>
          <a:xfrm>
            <a:off x="579314" y="1590709"/>
            <a:ext cx="1717392" cy="646331"/>
          </a:xfrm>
          <a:prstGeom prst="rect">
            <a:avLst/>
          </a:prstGeom>
          <a:noFill/>
        </p:spPr>
        <p:txBody>
          <a:bodyPr wrap="square" rtlCol="0">
            <a:spAutoFit/>
          </a:bodyPr>
          <a:lstStyle/>
          <a:p>
            <a:r>
              <a:rPr lang="en-US" dirty="0"/>
              <a:t>Palace of Westminster</a:t>
            </a:r>
          </a:p>
        </p:txBody>
      </p:sp>
    </p:spTree>
    <p:extLst>
      <p:ext uri="{BB962C8B-B14F-4D97-AF65-F5344CB8AC3E}">
        <p14:creationId xmlns:p14="http://schemas.microsoft.com/office/powerpoint/2010/main" val="419666585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1500</TotalTime>
  <Words>382</Words>
  <Application>Microsoft Macintosh PowerPoint</Application>
  <PresentationFormat>On-screen Show (4:3)</PresentationFormat>
  <Paragraphs>46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Twinkl</vt:lpstr>
      <vt:lpstr>Times New Roman</vt:lpstr>
      <vt:lpstr>Twinkl Cursive Unlooped</vt:lpstr>
      <vt:lpstr>Calibri</vt:lpstr>
      <vt:lpstr>Office Theme</vt:lpstr>
      <vt:lpstr>PowerPoint Presentation</vt:lpstr>
      <vt:lpstr>Buildings of the World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Martin Ward</dc:creator>
  <cp:lastModifiedBy>Georgia Holmes</cp:lastModifiedBy>
  <cp:revision>33</cp:revision>
  <dcterms:created xsi:type="dcterms:W3CDTF">2019-07-03T13:08:57Z</dcterms:created>
  <dcterms:modified xsi:type="dcterms:W3CDTF">2025-02-27T15:50:08Z</dcterms:modified>
</cp:coreProperties>
</file>