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72" r:id="rId5"/>
    <p:sldId id="257" r:id="rId6"/>
    <p:sldId id="258" r:id="rId7"/>
    <p:sldId id="259" r:id="rId8"/>
    <p:sldId id="275" r:id="rId9"/>
    <p:sldId id="277" r:id="rId10"/>
    <p:sldId id="278" r:id="rId11"/>
    <p:sldId id="279" r:id="rId12"/>
    <p:sldId id="280" r:id="rId13"/>
    <p:sldId id="265" r:id="rId14"/>
    <p:sldId id="274" r:id="rId15"/>
    <p:sldId id="266" r:id="rId16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FF6600"/>
    <a:srgbClr val="FF0066"/>
    <a:srgbClr val="6633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12C341-0B69-CEF6-952B-E66DB1AFCD5A}" v="1" dt="2021-09-09T20:07:27.1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1" autoAdjust="0"/>
    <p:restoredTop sz="94660"/>
  </p:normalViewPr>
  <p:slideViewPr>
    <p:cSldViewPr snapToGrid="0">
      <p:cViewPr varScale="1">
        <p:scale>
          <a:sx n="78" d="100"/>
          <a:sy n="78" d="100"/>
        </p:scale>
        <p:origin x="40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F9911-E83D-483F-B0FE-29F2540433B1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9EC6F-9E69-4343-8B0C-85CD2E2142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269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9EC6F-9E69-4343-8B0C-85CD2E2142D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105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9EC6F-9E69-4343-8B0C-85CD2E2142D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110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9EC6F-9E69-4343-8B0C-85CD2E2142D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363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9EC6F-9E69-4343-8B0C-85CD2E2142D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513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9EC6F-9E69-4343-8B0C-85CD2E2142D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532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9EC6F-9E69-4343-8B0C-85CD2E2142D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344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9EC6F-9E69-4343-8B0C-85CD2E2142D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957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9EC6F-9E69-4343-8B0C-85CD2E2142D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585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</a:t>
            </a:r>
          </a:p>
          <a:p>
            <a:r>
              <a:rPr lang="en-GB" dirty="0"/>
              <a:t>Science: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Growing Up and Staying Healthy - animals, including humans, have offspring which grow into adults, describe the basic needs of animals, including humans, importance of exercise, eating the right types of food, and hygiene.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History: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‘Nursing: Lives of Significant Individuals’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Comparing nursing from different periods. How has Florence Nightingale/Mary Seacole/Edith Cavell made the world a better place today?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Art: Artist Study: Giuseppe Arcimboldo.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(Drawing self-portraits using pencil, charcoal, chalk, pastels, and collage)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DT: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Tooty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Fruity Salads’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healthy Fruit Salad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(Cooking and Nutrition)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Computing: Questioning – linked to Fruit Salads. Online Safety – importance of covering this, more time spent online etc.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PE: Fundamental Football and coach – dance, gymnastics, athletic skills, yoga bugs too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9EC6F-9E69-4343-8B0C-85CD2E2142D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831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9EC6F-9E69-4343-8B0C-85CD2E2142D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186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9EC6F-9E69-4343-8B0C-85CD2E2142D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182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9EC6F-9E69-4343-8B0C-85CD2E2142D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237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0CD2D-E095-4ACB-95AD-2D847B5F7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59CC45-5550-4076-9B54-AA856E249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C3586-0A56-4706-B629-09995D342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9EB8-9B9F-456F-9BB8-F11763B1A41E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1C38B-4FEF-4B28-B055-491DA3716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1DFEF-4D11-4E53-8ED1-9EA104029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2209-6E09-4CD6-B500-F50D9D241F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85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FB54D-913A-467F-A81D-6D3C76E62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6520A8-38AE-46D0-A1D9-2DD1459EF4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27243-394D-427A-BD0C-487271E8F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9EB8-9B9F-456F-9BB8-F11763B1A41E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C16B3-BC0B-481F-BB0D-ECED02A6A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165ED-A528-43D0-BACF-7FDA75521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2209-6E09-4CD6-B500-F50D9D241F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800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29F5A0-EAA6-4068-9683-40B4D32652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AC9B5B-6D9C-47AB-992F-B423C121AE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CCA6B-A70F-4C09-9854-C9BCE3A42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9EB8-9B9F-456F-9BB8-F11763B1A41E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C60D0-DA21-4240-8C84-E34FBE72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D36B-6B75-4A4B-89AC-620709FB4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2209-6E09-4CD6-B500-F50D9D241F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8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B63D2-602F-4BFE-BB0E-0F3FB6B11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83342-84DF-43A6-AD41-FF3C87480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9692E-4942-4F30-BD88-339507315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9EB8-9B9F-456F-9BB8-F11763B1A41E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1FB39-4436-4784-A2D4-143B57B02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AE621-81E5-4F40-A1D7-518852A9F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2209-6E09-4CD6-B500-F50D9D241F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653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32DC8-7DDF-46F0-8075-A32F7AD5C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F65DD-3F6C-48C4-9E83-D0416E642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96CE2-A4BF-4039-940C-F04A5C042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9EB8-9B9F-456F-9BB8-F11763B1A41E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81972-96B3-4B4F-8A7D-EB08339B3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BBCD8-B491-4512-9C00-4AA994DFC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2209-6E09-4CD6-B500-F50D9D241F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580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38C36-8F74-4959-AA7A-86A10C58D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9CD02-CB24-4A57-BEFC-750EEF2C0A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B33B5-9028-4D17-B696-8ED4B42E9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45799-91D0-4F3C-A985-080699EA5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9EB8-9B9F-456F-9BB8-F11763B1A41E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96AEF-B1FB-4DA0-A7AF-5606BF1F2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76C72-FCD3-4D5B-916C-F46FDB2ED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2209-6E09-4CD6-B500-F50D9D241F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630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20402-BF43-4A98-9E39-1D8E904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ECD8E-CFEB-42DF-A4C0-A5EB605C6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C3B769-1C17-4F84-BAB6-4356DAA408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178CD7-4003-4893-86EE-94BA863079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0E9749-8727-4140-AB2A-AECA2932BF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FF1B6B-F850-4434-AA24-2B9EC9E9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9EB8-9B9F-456F-9BB8-F11763B1A41E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B9DEC6-F6AD-4D74-925D-C2FCE5BF1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EBF924-2D06-4B6B-954D-772F1FD32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2209-6E09-4CD6-B500-F50D9D241F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233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7B891-E55D-411C-9698-4E486C65C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73A88E-A436-4753-932D-BD303F1BE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9EB8-9B9F-456F-9BB8-F11763B1A41E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EC3C6-8531-4054-8274-8ECD1C628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A183B-000F-4DFB-BDF7-D3680B1EF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2209-6E09-4CD6-B500-F50D9D241F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525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FFC52F-AF8B-4B71-93B2-D13384EC6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9EB8-9B9F-456F-9BB8-F11763B1A41E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F9678E-C691-416F-9CCE-CF853F069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107AF-51E8-4C3A-A5F1-BF96DD1B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2209-6E09-4CD6-B500-F50D9D241F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95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12385-5620-4CF4-80FC-7C978C944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E2165-98CC-4F60-B029-F95079AB1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CFA565-00EE-4B0E-9E61-D4F66DC6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E4DF85-8E96-40EC-80BF-E282F33E2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9EB8-9B9F-456F-9BB8-F11763B1A41E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B6244-A8E7-4A63-A54D-B29F45337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0E3B58-2928-442B-9FE0-BAA7B3AAE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2209-6E09-4CD6-B500-F50D9D241F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369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877C-3755-4680-AF38-2503E16D4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2E2856-8807-461B-A6E8-AD26F0A68E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9F675-161E-49BE-AA44-2477642183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19A5A1-8DBF-4BC4-BEEB-59A466DA9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9EB8-9B9F-456F-9BB8-F11763B1A41E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46E1E0-CF96-4BA6-AE83-EF2DA75FE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0BA7D-9227-4524-815C-5ADF491E9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2209-6E09-4CD6-B500-F50D9D241F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674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47FEFF-2D4F-4B05-806A-E6F6B220F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7F2956-E8B4-4081-A4F6-CEA5F938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895EC-1D94-4AF9-AEC9-7FB0BFED6C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9EB8-9B9F-456F-9BB8-F11763B1A41E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D924E-2EE9-42D8-B371-6974CB2E5B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D5185-D868-4D6B-9A29-7F3135944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32209-6E09-4CD6-B500-F50D9D241F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94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cid:image003.png@01D5DD93.14215F00" TargetMode="External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7AA04C-3AF2-45DA-A7C8-2F5D30B43B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3" b="5237"/>
          <a:stretch/>
        </p:blipFill>
        <p:spPr>
          <a:xfrm rot="16200000">
            <a:off x="2667000" y="-2667002"/>
            <a:ext cx="6858002" cy="12192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2A7CF9-3641-4859-9A28-7AF8BEC6EF1E}"/>
              </a:ext>
            </a:extLst>
          </p:cNvPr>
          <p:cNvSpPr txBox="1"/>
          <p:nvPr/>
        </p:nvSpPr>
        <p:spPr>
          <a:xfrm>
            <a:off x="705853" y="477250"/>
            <a:ext cx="10780294" cy="5903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988139-DF50-4CB0-90ED-152803DB7A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26" t="31336" r="11579" b="19284"/>
          <a:stretch/>
        </p:blipFill>
        <p:spPr>
          <a:xfrm>
            <a:off x="1408551" y="491584"/>
            <a:ext cx="8519816" cy="2937413"/>
          </a:xfrm>
          <a:prstGeom prst="rect">
            <a:avLst/>
          </a:prstGeom>
        </p:spPr>
      </p:pic>
      <p:pic>
        <p:nvPicPr>
          <p:cNvPr id="2" name="Picture 1" descr="A picture containing sign, shirt&#10;&#10;Description automatically generated">
            <a:extLst>
              <a:ext uri="{FF2B5EF4-FFF2-40B4-BE49-F238E27FC236}">
                <a16:creationId xmlns:a16="http://schemas.microsoft.com/office/drawing/2014/main" id="{155BE2A0-F90B-42CB-A355-48AAC7505DA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79" y="5340285"/>
            <a:ext cx="1012286" cy="101228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9231E52-89F2-452D-88E8-531EDD282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479" y="3428997"/>
            <a:ext cx="10518563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72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Meet the Teacher</a:t>
            </a:r>
            <a:br>
              <a:rPr lang="en-GB" sz="72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3100" dirty="0">
                <a:latin typeface="Century Gothic" panose="020B0502020202020204" pitchFamily="34" charset="0"/>
              </a:rPr>
              <a:t>Class Video :Tuesday 14</a:t>
            </a:r>
            <a:r>
              <a:rPr lang="en-GB" sz="3100" baseline="30000" dirty="0">
                <a:latin typeface="Century Gothic" panose="020B0502020202020204" pitchFamily="34" charset="0"/>
              </a:rPr>
              <a:t>th</a:t>
            </a:r>
            <a:r>
              <a:rPr lang="en-GB" sz="3100" dirty="0">
                <a:latin typeface="Century Gothic" panose="020B0502020202020204" pitchFamily="34" charset="0"/>
              </a:rPr>
              <a:t> September 2021</a:t>
            </a:r>
            <a:br>
              <a:rPr lang="en-GB" sz="3100" dirty="0">
                <a:latin typeface="Century Gothic" panose="020B0502020202020204" pitchFamily="34" charset="0"/>
              </a:rPr>
            </a:br>
            <a:r>
              <a:rPr lang="en-GB" sz="3100" dirty="0">
                <a:latin typeface="Century Gothic" panose="020B0502020202020204" pitchFamily="34" charset="0"/>
              </a:rPr>
              <a:t>Teams Meeting: Wednesday 15</a:t>
            </a:r>
            <a:r>
              <a:rPr lang="en-GB" sz="3100" baseline="30000" dirty="0">
                <a:latin typeface="Century Gothic" panose="020B0502020202020204" pitchFamily="34" charset="0"/>
              </a:rPr>
              <a:t>th</a:t>
            </a:r>
            <a:r>
              <a:rPr lang="en-GB" sz="3100" dirty="0">
                <a:latin typeface="Century Gothic" panose="020B0502020202020204" pitchFamily="34" charset="0"/>
              </a:rPr>
              <a:t> September 2021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1" t="6573" r="26251" b="11101"/>
          <a:stretch/>
        </p:blipFill>
        <p:spPr bwMode="auto">
          <a:xfrm rot="16200000">
            <a:off x="5847041" y="-759697"/>
            <a:ext cx="1152608" cy="6592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cid:image003.png@01D5DD93.14215F00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5" r="61270" b="9084"/>
          <a:stretch>
            <a:fillRect/>
          </a:stretch>
        </p:blipFill>
        <p:spPr bwMode="auto">
          <a:xfrm>
            <a:off x="1874658" y="5542132"/>
            <a:ext cx="1301921" cy="52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7" y="5417225"/>
            <a:ext cx="82232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428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7AA04C-3AF2-45DA-A7C8-2F5D30B43B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3" b="5237"/>
          <a:stretch/>
        </p:blipFill>
        <p:spPr>
          <a:xfrm rot="16200000">
            <a:off x="2667000" y="-2667002"/>
            <a:ext cx="6858002" cy="12192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2A7CF9-3641-4859-9A28-7AF8BEC6EF1E}"/>
              </a:ext>
            </a:extLst>
          </p:cNvPr>
          <p:cNvSpPr txBox="1"/>
          <p:nvPr/>
        </p:nvSpPr>
        <p:spPr>
          <a:xfrm>
            <a:off x="705851" y="477250"/>
            <a:ext cx="10780294" cy="5903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3D8E88-EBCE-42D6-9906-7F748E20B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322372"/>
            <a:ext cx="10667999" cy="1320800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Year </a:t>
            </a:r>
            <a:r>
              <a:rPr lang="en-GB" sz="36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3 </a:t>
            </a:r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Reading Expectations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313CFD9-ACD1-4527-9A38-81FC33941A74}"/>
              </a:ext>
            </a:extLst>
          </p:cNvPr>
          <p:cNvSpPr txBox="1">
            <a:spLocks/>
          </p:cNvSpPr>
          <p:nvPr/>
        </p:nvSpPr>
        <p:spPr>
          <a:xfrm>
            <a:off x="761998" y="828557"/>
            <a:ext cx="10667999" cy="555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>
                <a:latin typeface="Century Gothic" panose="020B0502020202020204" pitchFamily="34" charset="0"/>
              </a:rPr>
              <a:t>- At least 10 minutes reading </a:t>
            </a:r>
            <a:r>
              <a:rPr lang="en-GB" sz="2800" dirty="0" smtClean="0">
                <a:latin typeface="Century Gothic" panose="020B0502020202020204" pitchFamily="34" charset="0"/>
              </a:rPr>
              <a:t>to an adult, everyday, of </a:t>
            </a:r>
            <a:r>
              <a:rPr lang="en-GB" sz="2800" dirty="0" err="1" smtClean="0">
                <a:latin typeface="Century Gothic" panose="020B0502020202020204" pitchFamily="34" charset="0"/>
              </a:rPr>
              <a:t>MyBookBlog</a:t>
            </a:r>
            <a:r>
              <a:rPr lang="en-GB" sz="2800" dirty="0" smtClean="0">
                <a:latin typeface="Century Gothic" panose="020B0502020202020204" pitchFamily="34" charset="0"/>
              </a:rPr>
              <a:t> home reader.</a:t>
            </a:r>
            <a:r>
              <a:rPr lang="en-GB" sz="2800" dirty="0">
                <a:latin typeface="Century Gothic" panose="020B0502020202020204" pitchFamily="34" charset="0"/>
              </a:rPr>
              <a:t/>
            </a:r>
            <a:br>
              <a:rPr lang="en-GB" sz="2800" dirty="0">
                <a:latin typeface="Century Gothic" panose="020B0502020202020204" pitchFamily="34" charset="0"/>
              </a:rPr>
            </a:br>
            <a:r>
              <a:rPr lang="en-GB" sz="2800" dirty="0">
                <a:latin typeface="Century Gothic" panose="020B0502020202020204" pitchFamily="34" charset="0"/>
              </a:rPr>
              <a:t/>
            </a:r>
            <a:br>
              <a:rPr lang="en-GB" sz="2800" dirty="0">
                <a:latin typeface="Century Gothic" panose="020B0502020202020204" pitchFamily="34" charset="0"/>
              </a:rPr>
            </a:br>
            <a:r>
              <a:rPr lang="en-GB" sz="2800" dirty="0">
                <a:latin typeface="Century Gothic" panose="020B0502020202020204" pitchFamily="34" charset="0"/>
              </a:rPr>
              <a:t>- Being read to by adults </a:t>
            </a:r>
            <a:r>
              <a:rPr lang="en-GB" sz="2800" dirty="0" smtClean="0">
                <a:latin typeface="Century Gothic" panose="020B0502020202020204" pitchFamily="34" charset="0"/>
              </a:rPr>
              <a:t>regularly to develop </a:t>
            </a:r>
            <a:r>
              <a:rPr lang="en-GB" sz="2800" dirty="0">
                <a:latin typeface="Century Gothic" panose="020B0502020202020204" pitchFamily="34" charset="0"/>
              </a:rPr>
              <a:t>a love of reading through books at </a:t>
            </a:r>
            <a:r>
              <a:rPr lang="en-GB" sz="2800" dirty="0" smtClean="0">
                <a:latin typeface="Century Gothic" panose="020B0502020202020204" pitchFamily="34" charset="0"/>
              </a:rPr>
              <a:t>home.</a:t>
            </a:r>
          </a:p>
          <a:p>
            <a:r>
              <a:rPr lang="en-GB" sz="2800" dirty="0">
                <a:latin typeface="Century Gothic" panose="020B0502020202020204" pitchFamily="34" charset="0"/>
              </a:rPr>
              <a:t/>
            </a:r>
            <a:br>
              <a:rPr lang="en-GB" sz="2800" dirty="0">
                <a:latin typeface="Century Gothic" panose="020B0502020202020204" pitchFamily="34" charset="0"/>
              </a:rPr>
            </a:br>
            <a:r>
              <a:rPr lang="en-GB" sz="2800" dirty="0">
                <a:latin typeface="Century Gothic" panose="020B0502020202020204" pitchFamily="34" charset="0"/>
              </a:rPr>
              <a:t>- </a:t>
            </a:r>
            <a:r>
              <a:rPr lang="en-GB" sz="2800" dirty="0" smtClean="0">
                <a:latin typeface="Century Gothic" panose="020B0502020202020204" pitchFamily="34" charset="0"/>
              </a:rPr>
              <a:t>Record unfamiliar words on a bookmark and revisit daily.</a:t>
            </a:r>
          </a:p>
          <a:p>
            <a:endParaRPr lang="en-GB" sz="2800" dirty="0">
              <a:latin typeface="Century Gothic" panose="020B0502020202020204" pitchFamily="34" charset="0"/>
            </a:endParaRPr>
          </a:p>
          <a:p>
            <a:r>
              <a:rPr lang="en-GB" sz="2800" dirty="0" smtClean="0">
                <a:latin typeface="Century Gothic" panose="020B0502020202020204" pitchFamily="34" charset="0"/>
              </a:rPr>
              <a:t>- Reread </a:t>
            </a:r>
            <a:r>
              <a:rPr lang="en-GB" sz="2800" dirty="0">
                <a:latin typeface="Century Gothic" panose="020B0502020202020204" pitchFamily="34" charset="0"/>
              </a:rPr>
              <a:t>books to develop fluency, pace, expression and comprehension</a:t>
            </a:r>
            <a:r>
              <a:rPr lang="en-GB" sz="2800" dirty="0" smtClean="0">
                <a:latin typeface="Century Gothic" panose="020B050202020202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GB" sz="2800" dirty="0">
              <a:latin typeface="Century Gothic" panose="020B0502020202020204" pitchFamily="34" charset="0"/>
            </a:endParaRPr>
          </a:p>
          <a:p>
            <a:r>
              <a:rPr lang="en-GB" sz="2800" dirty="0" smtClean="0">
                <a:latin typeface="Century Gothic" panose="020B0502020202020204" pitchFamily="34" charset="0"/>
              </a:rPr>
              <a:t>- Complete </a:t>
            </a:r>
            <a:r>
              <a:rPr lang="en-GB" sz="2800" dirty="0">
                <a:latin typeface="Century Gothic" panose="020B0502020202020204" pitchFamily="34" charset="0"/>
              </a:rPr>
              <a:t>all activities and </a:t>
            </a:r>
            <a:r>
              <a:rPr lang="en-GB" sz="2800" dirty="0" smtClean="0">
                <a:latin typeface="Century Gothic" panose="020B0502020202020204" pitchFamily="34" charset="0"/>
              </a:rPr>
              <a:t>questions on </a:t>
            </a:r>
            <a:r>
              <a:rPr lang="en-GB" sz="2800" dirty="0" err="1" smtClean="0">
                <a:latin typeface="Century Gothic" panose="020B0502020202020204" pitchFamily="34" charset="0"/>
              </a:rPr>
              <a:t>MyBookBlog</a:t>
            </a:r>
            <a:r>
              <a:rPr lang="en-GB" sz="2800" dirty="0" smtClean="0">
                <a:latin typeface="Century Gothic" panose="020B0502020202020204" pitchFamily="34" charset="0"/>
              </a:rPr>
              <a:t>.</a:t>
            </a:r>
            <a:r>
              <a:rPr lang="en-GB" sz="2800" dirty="0">
                <a:latin typeface="SassoonPrimaryInfant" pitchFamily="2" charset="0"/>
              </a:rPr>
              <a:t/>
            </a:r>
            <a:br>
              <a:rPr lang="en-GB" sz="2800" dirty="0">
                <a:latin typeface="SassoonPrimaryInfant" pitchFamily="2" charset="0"/>
              </a:rPr>
            </a:br>
            <a:endParaRPr lang="en-GB" sz="2800" dirty="0">
              <a:latin typeface="SassoonPrimaryInfant" pitchFamily="2" charset="0"/>
            </a:endParaRPr>
          </a:p>
        </p:txBody>
      </p:sp>
      <p:pic>
        <p:nvPicPr>
          <p:cNvPr id="2" name="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68525" y="5704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7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7AA04C-3AF2-45DA-A7C8-2F5D30B43B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3" b="5237"/>
          <a:stretch/>
        </p:blipFill>
        <p:spPr>
          <a:xfrm rot="16200000">
            <a:off x="2667000" y="-2667002"/>
            <a:ext cx="6858002" cy="12192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2A7CF9-3641-4859-9A28-7AF8BEC6EF1E}"/>
              </a:ext>
            </a:extLst>
          </p:cNvPr>
          <p:cNvSpPr txBox="1"/>
          <p:nvPr/>
        </p:nvSpPr>
        <p:spPr>
          <a:xfrm>
            <a:off x="705851" y="477250"/>
            <a:ext cx="10780294" cy="5903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3D8E88-EBCE-42D6-9906-7F748E20B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322372"/>
            <a:ext cx="10667999" cy="1320800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Dates for your diary…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313CFD9-ACD1-4527-9A38-81FC33941A74}"/>
              </a:ext>
            </a:extLst>
          </p:cNvPr>
          <p:cNvSpPr txBox="1">
            <a:spLocks/>
          </p:cNvSpPr>
          <p:nvPr/>
        </p:nvSpPr>
        <p:spPr>
          <a:xfrm>
            <a:off x="761998" y="1283591"/>
            <a:ext cx="10667999" cy="4748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Century Gothic" panose="020B0502020202020204" pitchFamily="34" charset="0"/>
              </a:rPr>
              <a:t>14.09.21 – We have started collecting donations for Harvest.</a:t>
            </a:r>
          </a:p>
          <a:p>
            <a:endParaRPr lang="en-GB" sz="2800" dirty="0">
              <a:latin typeface="Century Gothic" panose="020B0502020202020204" pitchFamily="34" charset="0"/>
            </a:endParaRPr>
          </a:p>
          <a:p>
            <a:r>
              <a:rPr lang="en-GB" sz="2800" dirty="0">
                <a:latin typeface="Century Gothic" panose="020B0502020202020204" pitchFamily="34" charset="0"/>
              </a:rPr>
              <a:t>24.09.21 – TT </a:t>
            </a:r>
            <a:r>
              <a:rPr lang="en-GB" sz="2800" dirty="0" err="1">
                <a:latin typeface="Century Gothic" panose="020B0502020202020204" pitchFamily="34" charset="0"/>
              </a:rPr>
              <a:t>Rockstars</a:t>
            </a:r>
            <a:r>
              <a:rPr lang="en-GB" sz="2800" dirty="0">
                <a:latin typeface="Century Gothic" panose="020B0502020202020204" pitchFamily="34" charset="0"/>
              </a:rPr>
              <a:t> relaunch day – dress like a rock star!</a:t>
            </a:r>
          </a:p>
          <a:p>
            <a:endParaRPr lang="en-GB" sz="2800" dirty="0">
              <a:latin typeface="Century Gothic" panose="020B0502020202020204" pitchFamily="34" charset="0"/>
            </a:endParaRPr>
          </a:p>
          <a:p>
            <a:r>
              <a:rPr lang="en-GB" sz="2800" dirty="0">
                <a:latin typeface="Century Gothic" panose="020B0502020202020204" pitchFamily="34" charset="0"/>
              </a:rPr>
              <a:t>01.10.21 – Harvest Festival Liturgy</a:t>
            </a:r>
          </a:p>
          <a:p>
            <a:endParaRPr lang="en-GB" sz="2800" dirty="0">
              <a:latin typeface="Century Gothic" panose="020B0502020202020204" pitchFamily="34" charset="0"/>
            </a:endParaRPr>
          </a:p>
          <a:p>
            <a:r>
              <a:rPr lang="en-GB" sz="2800" dirty="0">
                <a:latin typeface="Century Gothic" panose="020B0502020202020204" pitchFamily="34" charset="0"/>
              </a:rPr>
              <a:t>09.11.21 – Parents’ Evening (School Cloud)</a:t>
            </a:r>
          </a:p>
          <a:p>
            <a:endParaRPr lang="en-GB" sz="2800" dirty="0">
              <a:latin typeface="Century Gothic" panose="020B0502020202020204" pitchFamily="34" charset="0"/>
            </a:endParaRPr>
          </a:p>
          <a:p>
            <a:r>
              <a:rPr lang="en-GB" sz="2800" dirty="0">
                <a:latin typeface="Century Gothic" panose="020B0502020202020204" pitchFamily="34" charset="0"/>
              </a:rPr>
              <a:t>10.11.21 – Parents’ Evening (School Cloud)</a:t>
            </a:r>
          </a:p>
          <a:p>
            <a:endParaRPr lang="en-GB" sz="2800" dirty="0">
              <a:latin typeface="SassoonPrimaryInfant" pitchFamily="2" charset="0"/>
            </a:endParaRPr>
          </a:p>
          <a:p>
            <a:endParaRPr lang="en-GB" sz="2800" dirty="0">
              <a:latin typeface="SassoonPrimaryInfant" pitchFamily="2" charset="0"/>
            </a:endParaRPr>
          </a:p>
        </p:txBody>
      </p:sp>
      <p:pic>
        <p:nvPicPr>
          <p:cNvPr id="2" name="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3200" y="55768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7AA04C-3AF2-45DA-A7C8-2F5D30B43B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3" b="5237"/>
          <a:stretch/>
        </p:blipFill>
        <p:spPr>
          <a:xfrm rot="16200000">
            <a:off x="2667000" y="-2667002"/>
            <a:ext cx="6858002" cy="12192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2A7CF9-3641-4859-9A28-7AF8BEC6EF1E}"/>
              </a:ext>
            </a:extLst>
          </p:cNvPr>
          <p:cNvSpPr txBox="1"/>
          <p:nvPr/>
        </p:nvSpPr>
        <p:spPr>
          <a:xfrm>
            <a:off x="705853" y="477250"/>
            <a:ext cx="10780294" cy="5903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988139-DF50-4CB0-90ED-152803DB7A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26" t="31336" r="11579" b="19284"/>
          <a:stretch/>
        </p:blipFill>
        <p:spPr>
          <a:xfrm>
            <a:off x="875764" y="1626267"/>
            <a:ext cx="10440472" cy="36054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0987090">
            <a:off x="5694218" y="1981199"/>
            <a:ext cx="1136073" cy="623455"/>
          </a:xfrm>
          <a:prstGeom prst="rect">
            <a:avLst/>
          </a:prstGeom>
          <a:noFill/>
          <a:ln w="57150"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3D4907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57250" y="4581270"/>
            <a:ext cx="2325120" cy="167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4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7AA04C-3AF2-45DA-A7C8-2F5D30B43B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3" b="5237"/>
          <a:stretch/>
        </p:blipFill>
        <p:spPr>
          <a:xfrm rot="16200000">
            <a:off x="2667000" y="-2667002"/>
            <a:ext cx="6858002" cy="12192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2A7CF9-3641-4859-9A28-7AF8BEC6EF1E}"/>
              </a:ext>
            </a:extLst>
          </p:cNvPr>
          <p:cNvSpPr txBox="1"/>
          <p:nvPr/>
        </p:nvSpPr>
        <p:spPr>
          <a:xfrm>
            <a:off x="705853" y="477250"/>
            <a:ext cx="10780294" cy="5903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3D8E88-EBCE-42D6-9906-7F748E20B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204" y="2108197"/>
            <a:ext cx="7757816" cy="1320800"/>
          </a:xfrm>
        </p:spPr>
        <p:txBody>
          <a:bodyPr>
            <a:normAutofit fontScale="90000"/>
          </a:bodyPr>
          <a:lstStyle/>
          <a:p>
            <a:r>
              <a:rPr lang="en-GB" sz="48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Who’s Who in Year </a:t>
            </a:r>
            <a:r>
              <a:rPr lang="en-GB" sz="48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Three?</a:t>
            </a:r>
            <a:br>
              <a:rPr lang="en-GB" sz="48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48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GB" sz="48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48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Mrs Parry</a:t>
            </a:r>
            <a:br>
              <a:rPr lang="en-GB" sz="48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48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Mrs Lawler</a:t>
            </a:r>
            <a:br>
              <a:rPr lang="en-GB" sz="48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48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Mrs </a:t>
            </a:r>
            <a:r>
              <a:rPr lang="en-GB" sz="4800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Plastow</a:t>
            </a:r>
            <a:r>
              <a:rPr lang="en-GB" sz="48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GB" sz="48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6CD0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2897" y="4143100"/>
            <a:ext cx="314325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3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75"/>
    </mc:Choice>
    <mc:Fallback xmlns="">
      <p:transition spd="slow" advTm="1747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7AA04C-3AF2-45DA-A7C8-2F5D30B43B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3" b="5237"/>
          <a:stretch/>
        </p:blipFill>
        <p:spPr>
          <a:xfrm rot="16200000">
            <a:off x="2667000" y="-2667002"/>
            <a:ext cx="6858002" cy="12192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2A7CF9-3641-4859-9A28-7AF8BEC6EF1E}"/>
              </a:ext>
            </a:extLst>
          </p:cNvPr>
          <p:cNvSpPr txBox="1"/>
          <p:nvPr/>
        </p:nvSpPr>
        <p:spPr>
          <a:xfrm>
            <a:off x="705853" y="477250"/>
            <a:ext cx="10780294" cy="5903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988139-DF50-4CB0-90ED-152803DB7A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26" t="31336" r="11579" b="19284"/>
          <a:stretch/>
        </p:blipFill>
        <p:spPr>
          <a:xfrm>
            <a:off x="875764" y="1626264"/>
            <a:ext cx="10440472" cy="36054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0987090">
            <a:off x="5694218" y="1981199"/>
            <a:ext cx="1136073" cy="623455"/>
          </a:xfrm>
          <a:prstGeom prst="rect">
            <a:avLst/>
          </a:prstGeom>
          <a:noFill/>
          <a:ln w="57150"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22523" y="5231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9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62"/>
    </mc:Choice>
    <mc:Fallback xmlns="">
      <p:transition spd="slow" advTm="4046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7AA04C-3AF2-45DA-A7C8-2F5D30B43B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3" b="5237"/>
          <a:stretch/>
        </p:blipFill>
        <p:spPr>
          <a:xfrm rot="16200000">
            <a:off x="2667000" y="-2667002"/>
            <a:ext cx="6858002" cy="12192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2A7CF9-3641-4859-9A28-7AF8BEC6EF1E}"/>
              </a:ext>
            </a:extLst>
          </p:cNvPr>
          <p:cNvSpPr txBox="1"/>
          <p:nvPr/>
        </p:nvSpPr>
        <p:spPr>
          <a:xfrm>
            <a:off x="705853" y="477250"/>
            <a:ext cx="10780294" cy="5903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3D8E88-EBCE-42D6-9906-7F748E20B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77250"/>
            <a:ext cx="10667999" cy="1320800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Communication, Reporting and Assessments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00321D-EDA3-4B6E-B15C-B599868A5490}"/>
              </a:ext>
            </a:extLst>
          </p:cNvPr>
          <p:cNvSpPr txBox="1">
            <a:spLocks/>
          </p:cNvSpPr>
          <p:nvPr/>
        </p:nvSpPr>
        <p:spPr>
          <a:xfrm>
            <a:off x="762000" y="1983373"/>
            <a:ext cx="10738408" cy="4874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Tx/>
              <a:buChar char="-"/>
            </a:pPr>
            <a:r>
              <a:rPr lang="en-GB" sz="2500" dirty="0" smtClean="0">
                <a:latin typeface="Century Gothic" panose="020B0502020202020204" pitchFamily="34" charset="0"/>
              </a:rPr>
              <a:t>Parents</a:t>
            </a:r>
            <a:r>
              <a:rPr lang="en-GB" sz="2500" dirty="0">
                <a:latin typeface="Century Gothic" panose="020B0502020202020204" pitchFamily="34" charset="0"/>
              </a:rPr>
              <a:t>’ Consultation in November and March (Virtual – School Cloud</a:t>
            </a:r>
            <a:r>
              <a:rPr lang="en-GB" sz="2500" dirty="0" smtClean="0">
                <a:latin typeface="Century Gothic" panose="020B0502020202020204" pitchFamily="34" charset="0"/>
              </a:rPr>
              <a:t>)</a:t>
            </a:r>
          </a:p>
          <a:p>
            <a:r>
              <a:rPr lang="en-US" sz="3700" dirty="0">
                <a:latin typeface="Century Gothic" panose="020B0502020202020204" pitchFamily="34" charset="0"/>
                <a:cs typeface="+mj-ea"/>
              </a:rPr>
              <a:t/>
            </a:r>
            <a:br>
              <a:rPr lang="en-US" sz="3700" dirty="0">
                <a:latin typeface="Century Gothic" panose="020B0502020202020204" pitchFamily="34" charset="0"/>
                <a:cs typeface="+mj-ea"/>
              </a:rPr>
            </a:br>
            <a:r>
              <a:rPr lang="en-GB" sz="2500" dirty="0">
                <a:latin typeface="Century Gothic" panose="020B0502020202020204" pitchFamily="34" charset="0"/>
              </a:rPr>
              <a:t>- End of Year School Report and opportunity for </a:t>
            </a:r>
            <a:r>
              <a:rPr lang="en-GB" sz="2500" dirty="0" smtClean="0">
                <a:latin typeface="Century Gothic" panose="020B0502020202020204" pitchFamily="34" charset="0"/>
              </a:rPr>
              <a:t>consultation</a:t>
            </a:r>
          </a:p>
          <a:p>
            <a:r>
              <a:rPr lang="en-US" sz="3700" dirty="0">
                <a:latin typeface="Century Gothic" panose="020B0502020202020204" pitchFamily="34" charset="0"/>
                <a:cs typeface="+mj-ea"/>
              </a:rPr>
              <a:t/>
            </a:r>
            <a:br>
              <a:rPr lang="en-US" sz="3700" dirty="0">
                <a:latin typeface="Century Gothic" panose="020B0502020202020204" pitchFamily="34" charset="0"/>
                <a:cs typeface="+mj-ea"/>
              </a:rPr>
            </a:br>
            <a:r>
              <a:rPr lang="en-GB" sz="2500" dirty="0">
                <a:latin typeface="Century Gothic" panose="020B0502020202020204" pitchFamily="34" charset="0"/>
              </a:rPr>
              <a:t>- Informal communication (end of the school day, appointments</a:t>
            </a:r>
            <a:br>
              <a:rPr lang="en-GB" sz="2500" dirty="0">
                <a:latin typeface="Century Gothic" panose="020B0502020202020204" pitchFamily="34" charset="0"/>
              </a:rPr>
            </a:br>
            <a:r>
              <a:rPr lang="en-GB" sz="2500" dirty="0">
                <a:latin typeface="Century Gothic" panose="020B0502020202020204" pitchFamily="34" charset="0"/>
              </a:rPr>
              <a:t>  made via the school office, newsletters, class web pages</a:t>
            </a:r>
            <a:r>
              <a:rPr lang="en-GB" sz="2500" dirty="0" smtClean="0">
                <a:latin typeface="Century Gothic" panose="020B0502020202020204" pitchFamily="34" charset="0"/>
              </a:rPr>
              <a:t>)</a:t>
            </a:r>
          </a:p>
          <a:p>
            <a:r>
              <a:rPr lang="en-GB" sz="2500" dirty="0">
                <a:latin typeface="Century Gothic" panose="020B0502020202020204" pitchFamily="34" charset="0"/>
              </a:rPr>
              <a:t/>
            </a:r>
            <a:br>
              <a:rPr lang="en-GB" sz="2500" dirty="0">
                <a:latin typeface="Century Gothic" panose="020B0502020202020204" pitchFamily="34" charset="0"/>
              </a:rPr>
            </a:br>
            <a:r>
              <a:rPr lang="en-GB" sz="2500" dirty="0">
                <a:latin typeface="Century Gothic" panose="020B0502020202020204" pitchFamily="34" charset="0"/>
              </a:rPr>
              <a:t>- Feedback Policy – </a:t>
            </a:r>
            <a:r>
              <a:rPr lang="en-GB" sz="2500" dirty="0" smtClean="0">
                <a:latin typeface="Century Gothic" panose="020B0502020202020204" pitchFamily="34" charset="0"/>
              </a:rPr>
              <a:t>Children are given feedback about</a:t>
            </a:r>
          </a:p>
          <a:p>
            <a:r>
              <a:rPr lang="en-GB" sz="2500" dirty="0" smtClean="0">
                <a:latin typeface="Century Gothic" panose="020B0502020202020204" pitchFamily="34" charset="0"/>
              </a:rPr>
              <a:t> their work during a lesson and at the start of the next </a:t>
            </a:r>
          </a:p>
          <a:p>
            <a:r>
              <a:rPr lang="en-GB" sz="2500" dirty="0" smtClean="0">
                <a:latin typeface="Century Gothic" panose="020B0502020202020204" pitchFamily="34" charset="0"/>
              </a:rPr>
              <a:t>lesson, strengths and areas for improvement are reviewed.</a:t>
            </a:r>
            <a:r>
              <a:rPr lang="en-GB" sz="2500" dirty="0">
                <a:latin typeface="Century Gothic" panose="020B0502020202020204" pitchFamily="34" charset="0"/>
              </a:rPr>
              <a:t/>
            </a:r>
            <a:br>
              <a:rPr lang="en-GB" sz="2500" dirty="0">
                <a:latin typeface="Century Gothic" panose="020B0502020202020204" pitchFamily="34" charset="0"/>
              </a:rPr>
            </a:br>
            <a:r>
              <a:rPr lang="en-GB" sz="2800" dirty="0">
                <a:latin typeface="SassoonPrimaryInfant" pitchFamily="2" charset="0"/>
              </a:rPr>
              <a:t/>
            </a:r>
            <a:br>
              <a:rPr lang="en-GB" sz="2800" dirty="0">
                <a:latin typeface="SassoonPrimaryInfant" pitchFamily="2" charset="0"/>
              </a:rPr>
            </a:br>
            <a:r>
              <a:rPr lang="en-US" dirty="0">
                <a:latin typeface="SassoonPrimaryInfant" pitchFamily="2" charset="0"/>
                <a:cs typeface="+mj-ea"/>
              </a:rPr>
              <a:t/>
            </a:r>
            <a:br>
              <a:rPr lang="en-US" dirty="0">
                <a:latin typeface="SassoonPrimaryInfant" pitchFamily="2" charset="0"/>
                <a:cs typeface="+mj-ea"/>
              </a:rPr>
            </a:br>
            <a:r>
              <a:rPr lang="en-US" dirty="0">
                <a:latin typeface="+mj-ea"/>
                <a:cs typeface="+mj-ea"/>
              </a:rPr>
              <a:t/>
            </a:r>
            <a:br>
              <a:rPr lang="en-US" dirty="0">
                <a:latin typeface="+mj-ea"/>
                <a:cs typeface="+mj-ea"/>
              </a:rPr>
            </a:br>
            <a:endParaRPr lang="en-GB" sz="2800" dirty="0"/>
          </a:p>
        </p:txBody>
      </p:sp>
      <p:pic>
        <p:nvPicPr>
          <p:cNvPr id="7" name="BC8552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21521" y="4696691"/>
            <a:ext cx="2335033" cy="168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8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63"/>
    </mc:Choice>
    <mc:Fallback xmlns="">
      <p:transition spd="slow" advTm="10636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7AA04C-3AF2-45DA-A7C8-2F5D30B43B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3" b="5237"/>
          <a:stretch/>
        </p:blipFill>
        <p:spPr>
          <a:xfrm rot="16200000">
            <a:off x="2667000" y="-2667002"/>
            <a:ext cx="6858002" cy="12192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2A7CF9-3641-4859-9A28-7AF8BEC6EF1E}"/>
              </a:ext>
            </a:extLst>
          </p:cNvPr>
          <p:cNvSpPr txBox="1"/>
          <p:nvPr/>
        </p:nvSpPr>
        <p:spPr>
          <a:xfrm>
            <a:off x="705853" y="477250"/>
            <a:ext cx="10780294" cy="5903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3D8E88-EBCE-42D6-9906-7F748E20B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322372"/>
            <a:ext cx="10667999" cy="1320800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What are we learning about in Year 3?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6C96F5-15DD-4C5E-9DEC-B6D20320FD89}"/>
              </a:ext>
            </a:extLst>
          </p:cNvPr>
          <p:cNvSpPr txBox="1"/>
          <p:nvPr/>
        </p:nvSpPr>
        <p:spPr>
          <a:xfrm>
            <a:off x="761999" y="982772"/>
            <a:ext cx="10148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Please visit our class webpage which has all the information you need!</a:t>
            </a:r>
          </a:p>
          <a:p>
            <a:endParaRPr lang="en-GB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999" y="1818405"/>
            <a:ext cx="4094544" cy="413904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2493820" y="4225636"/>
            <a:ext cx="3031975" cy="1136073"/>
          </a:xfrm>
          <a:prstGeom prst="straightConnector1">
            <a:avLst/>
          </a:prstGeom>
          <a:ln w="76200">
            <a:solidFill>
              <a:srgbClr val="00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8363" y="1580858"/>
            <a:ext cx="3613438" cy="4273377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6234545" y="4225636"/>
            <a:ext cx="2160537" cy="865909"/>
          </a:xfrm>
          <a:prstGeom prst="straightConnector1">
            <a:avLst/>
          </a:prstGeom>
          <a:ln w="76200">
            <a:solidFill>
              <a:srgbClr val="00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78107" y="55494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8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0"/>
    </mc:Choice>
    <mc:Fallback xmlns="">
      <p:transition spd="slow" advTm="1031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7AA04C-3AF2-45DA-A7C8-2F5D30B43B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3" b="5237"/>
          <a:stretch/>
        </p:blipFill>
        <p:spPr>
          <a:xfrm rot="16200000">
            <a:off x="2667000" y="-2667002"/>
            <a:ext cx="6858002" cy="12192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2A7CF9-3641-4859-9A28-7AF8BEC6EF1E}"/>
              </a:ext>
            </a:extLst>
          </p:cNvPr>
          <p:cNvSpPr txBox="1"/>
          <p:nvPr/>
        </p:nvSpPr>
        <p:spPr>
          <a:xfrm>
            <a:off x="761999" y="565506"/>
            <a:ext cx="10780294" cy="5903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3D8E88-EBCE-42D6-9906-7F748E20B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322372"/>
            <a:ext cx="10667999" cy="1320800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Autumn 1 Curriculum Overview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549FFD-2472-4BBE-A8CD-801BAA4F2FF9}"/>
              </a:ext>
            </a:extLst>
          </p:cNvPr>
          <p:cNvSpPr txBox="1"/>
          <p:nvPr/>
        </p:nvSpPr>
        <p:spPr>
          <a:xfrm>
            <a:off x="8323468" y="923753"/>
            <a:ext cx="2968052" cy="107721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Kristen ITC" panose="03050502040202030202" pitchFamily="66" charset="0"/>
              </a:rPr>
              <a:t>Geography</a:t>
            </a:r>
          </a:p>
          <a:p>
            <a:pPr algn="ctr"/>
            <a:r>
              <a:rPr lang="en-GB" dirty="0" smtClean="0">
                <a:latin typeface="Century Gothic" panose="020B0502020202020204" pitchFamily="34" charset="0"/>
              </a:rPr>
              <a:t>DESCRIBING MAPS OF THE WORLD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2E54F9-3497-4537-B20F-D9119C379571}"/>
              </a:ext>
            </a:extLst>
          </p:cNvPr>
          <p:cNvSpPr txBox="1"/>
          <p:nvPr/>
        </p:nvSpPr>
        <p:spPr>
          <a:xfrm>
            <a:off x="8074681" y="2355758"/>
            <a:ext cx="3216839" cy="80021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Kristen ITC" panose="03050502040202030202" pitchFamily="66" charset="0"/>
              </a:rPr>
              <a:t>Art</a:t>
            </a:r>
          </a:p>
          <a:p>
            <a:pPr algn="ctr"/>
            <a:r>
              <a:rPr lang="en-GB" dirty="0" smtClean="0">
                <a:latin typeface="Century Gothic" panose="020B0502020202020204" pitchFamily="34" charset="0"/>
              </a:rPr>
              <a:t>JOSEPH WRIGHT OF DERBY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34350B-2F0E-4F3A-8C68-FBB58FC8E0D8}"/>
              </a:ext>
            </a:extLst>
          </p:cNvPr>
          <p:cNvSpPr txBox="1"/>
          <p:nvPr/>
        </p:nvSpPr>
        <p:spPr>
          <a:xfrm>
            <a:off x="8309547" y="3450089"/>
            <a:ext cx="2968052" cy="800219"/>
          </a:xfrm>
          <a:prstGeom prst="rect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Kristen ITC" panose="03050502040202030202" pitchFamily="66" charset="0"/>
              </a:rPr>
              <a:t>Computing</a:t>
            </a:r>
          </a:p>
          <a:p>
            <a:pPr algn="ctr"/>
            <a:r>
              <a:rPr lang="en-GB" dirty="0">
                <a:latin typeface="Century Gothic" panose="020B0502020202020204" pitchFamily="34" charset="0"/>
              </a:rPr>
              <a:t>CODING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4D2EC0-1AD6-43F0-A3CE-62984209A6B6}"/>
              </a:ext>
            </a:extLst>
          </p:cNvPr>
          <p:cNvSpPr txBox="1"/>
          <p:nvPr/>
        </p:nvSpPr>
        <p:spPr>
          <a:xfrm>
            <a:off x="5033247" y="5419043"/>
            <a:ext cx="2968052" cy="80021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Kristen ITC" panose="03050502040202030202" pitchFamily="66" charset="0"/>
              </a:rPr>
              <a:t>PE</a:t>
            </a:r>
          </a:p>
          <a:p>
            <a:pPr algn="ctr"/>
            <a:r>
              <a:rPr lang="en-GB" dirty="0">
                <a:latin typeface="Century Gothic" panose="020B0502020202020204" pitchFamily="34" charset="0"/>
              </a:rPr>
              <a:t>OUTSIDE GAMES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63468D-7064-49DA-93C0-0A29BDB7F079}"/>
              </a:ext>
            </a:extLst>
          </p:cNvPr>
          <p:cNvSpPr txBox="1"/>
          <p:nvPr/>
        </p:nvSpPr>
        <p:spPr>
          <a:xfrm>
            <a:off x="8323468" y="4600757"/>
            <a:ext cx="2968052" cy="800219"/>
          </a:xfrm>
          <a:prstGeom prst="rect">
            <a:avLst/>
          </a:prstGeom>
          <a:solidFill>
            <a:srgbClr val="CC66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Kristen ITC" panose="03050502040202030202" pitchFamily="66" charset="0"/>
              </a:rPr>
              <a:t>Music</a:t>
            </a:r>
          </a:p>
          <a:p>
            <a:pPr algn="ctr"/>
            <a:r>
              <a:rPr lang="en-GB" dirty="0" smtClean="0">
                <a:latin typeface="Century Gothic" panose="020B0502020202020204" pitchFamily="34" charset="0"/>
              </a:rPr>
              <a:t>CHARANGA  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6FD4730-D550-4C59-9479-9076B8E0BDF3}"/>
              </a:ext>
            </a:extLst>
          </p:cNvPr>
          <p:cNvSpPr/>
          <p:nvPr/>
        </p:nvSpPr>
        <p:spPr>
          <a:xfrm>
            <a:off x="5048161" y="1406398"/>
            <a:ext cx="2968052" cy="242840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Kristen ITC" panose="03050502040202030202" pitchFamily="66" charset="0"/>
              </a:rPr>
              <a:t>Advent Term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28FC34-59E1-46B4-BC98-65DF979399FC}"/>
              </a:ext>
            </a:extLst>
          </p:cNvPr>
          <p:cNvSpPr txBox="1"/>
          <p:nvPr/>
        </p:nvSpPr>
        <p:spPr>
          <a:xfrm>
            <a:off x="5033247" y="4180340"/>
            <a:ext cx="2968052" cy="80021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Kristen ITC" panose="03050502040202030202" pitchFamily="66" charset="0"/>
              </a:rPr>
              <a:t>Science</a:t>
            </a:r>
          </a:p>
          <a:p>
            <a:pPr algn="ctr"/>
            <a:r>
              <a:rPr lang="en-GB" dirty="0">
                <a:latin typeface="Century Gothic" panose="020B0502020202020204" pitchFamily="34" charset="0"/>
              </a:rPr>
              <a:t>PLANTS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A702BD-28BE-4971-8D24-E2829B07DD04}"/>
              </a:ext>
            </a:extLst>
          </p:cNvPr>
          <p:cNvSpPr txBox="1"/>
          <p:nvPr/>
        </p:nvSpPr>
        <p:spPr>
          <a:xfrm>
            <a:off x="913807" y="2150762"/>
            <a:ext cx="3826106" cy="80021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Kristen ITC" panose="03050502040202030202" pitchFamily="66" charset="0"/>
              </a:rPr>
              <a:t>RE</a:t>
            </a:r>
          </a:p>
          <a:p>
            <a:pPr algn="ctr"/>
            <a:r>
              <a:rPr lang="en-GB" dirty="0">
                <a:latin typeface="Century Gothic" panose="020B0502020202020204" pitchFamily="34" charset="0"/>
              </a:rPr>
              <a:t>HOMES and PROMISES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6A2A35-B095-47C1-8AE9-7802ADBECFD1}"/>
              </a:ext>
            </a:extLst>
          </p:cNvPr>
          <p:cNvSpPr txBox="1"/>
          <p:nvPr/>
        </p:nvSpPr>
        <p:spPr>
          <a:xfrm>
            <a:off x="913807" y="3368065"/>
            <a:ext cx="3826106" cy="80021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Kristen ITC" panose="03050502040202030202" pitchFamily="66" charset="0"/>
              </a:rPr>
              <a:t>English</a:t>
            </a:r>
          </a:p>
          <a:p>
            <a:pPr algn="ctr"/>
            <a:r>
              <a:rPr lang="en-GB" dirty="0">
                <a:latin typeface="Century Gothic" panose="020B0502020202020204" pitchFamily="34" charset="0"/>
              </a:rPr>
              <a:t>POETRY and </a:t>
            </a:r>
            <a:r>
              <a:rPr lang="en-GB" dirty="0" smtClean="0">
                <a:latin typeface="Century Gothic" panose="020B0502020202020204" pitchFamily="34" charset="0"/>
              </a:rPr>
              <a:t>TRADITIONAL TALE 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D3C9E2-8164-4FC4-B255-CE86DAA35CBE}"/>
              </a:ext>
            </a:extLst>
          </p:cNvPr>
          <p:cNvSpPr txBox="1"/>
          <p:nvPr/>
        </p:nvSpPr>
        <p:spPr>
          <a:xfrm>
            <a:off x="928721" y="4585368"/>
            <a:ext cx="3826106" cy="1631216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Kristen ITC" panose="03050502040202030202" pitchFamily="66" charset="0"/>
              </a:rPr>
              <a:t>Mathematics</a:t>
            </a:r>
          </a:p>
          <a:p>
            <a:pPr algn="ctr"/>
            <a:r>
              <a:rPr lang="en-GB" dirty="0">
                <a:latin typeface="Century Gothic" panose="020B0502020202020204" pitchFamily="34" charset="0"/>
              </a:rPr>
              <a:t>Big Maths: CLIC</a:t>
            </a:r>
          </a:p>
          <a:p>
            <a:pPr algn="ctr"/>
            <a:r>
              <a:rPr lang="en-GB" dirty="0">
                <a:latin typeface="Century Gothic" panose="020B0502020202020204" pitchFamily="34" charset="0"/>
              </a:rPr>
              <a:t>Power Maths: Numbers to 1000 PLACE VALUE</a:t>
            </a:r>
          </a:p>
          <a:p>
            <a:pPr algn="ctr"/>
            <a:r>
              <a:rPr lang="en-GB" dirty="0">
                <a:latin typeface="Century Gothic" panose="020B0502020202020204" pitchFamily="34" charset="0"/>
              </a:rPr>
              <a:t>ADDITION &amp; SUBTRACTION</a:t>
            </a:r>
          </a:p>
        </p:txBody>
      </p:sp>
      <p:pic>
        <p:nvPicPr>
          <p:cNvPr id="6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9133" y="5661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80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0"/>
    </mc:Choice>
    <mc:Fallback>
      <p:transition spd="slow" advTm="40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7AA04C-3AF2-45DA-A7C8-2F5D30B43B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3" b="5237"/>
          <a:stretch/>
        </p:blipFill>
        <p:spPr>
          <a:xfrm rot="16200000">
            <a:off x="2667000" y="-2667002"/>
            <a:ext cx="6858002" cy="12192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2A7CF9-3641-4859-9A28-7AF8BEC6EF1E}"/>
              </a:ext>
            </a:extLst>
          </p:cNvPr>
          <p:cNvSpPr txBox="1"/>
          <p:nvPr/>
        </p:nvSpPr>
        <p:spPr>
          <a:xfrm>
            <a:off x="649704" y="477250"/>
            <a:ext cx="10780294" cy="5903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3D8E88-EBCE-42D6-9906-7F748E20B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322372"/>
            <a:ext cx="10667999" cy="1320800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Autumn 2 Curriculum Overview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549FFD-2472-4BBE-A8CD-801BAA4F2FF9}"/>
              </a:ext>
            </a:extLst>
          </p:cNvPr>
          <p:cNvSpPr txBox="1"/>
          <p:nvPr/>
        </p:nvSpPr>
        <p:spPr>
          <a:xfrm>
            <a:off x="8303579" y="893400"/>
            <a:ext cx="2968052" cy="800219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Kristen ITC" panose="03050502040202030202" pitchFamily="66" charset="0"/>
              </a:rPr>
              <a:t>History</a:t>
            </a:r>
          </a:p>
          <a:p>
            <a:pPr algn="ctr"/>
            <a:r>
              <a:rPr lang="en-GB" dirty="0" smtClean="0">
                <a:latin typeface="Century Gothic" panose="020B0502020202020204" pitchFamily="34" charset="0"/>
              </a:rPr>
              <a:t>LOCAL HISTORY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E1F934-762B-494D-BF05-C26232953950}"/>
              </a:ext>
            </a:extLst>
          </p:cNvPr>
          <p:cNvSpPr txBox="1"/>
          <p:nvPr/>
        </p:nvSpPr>
        <p:spPr>
          <a:xfrm>
            <a:off x="8279719" y="1986093"/>
            <a:ext cx="2968052" cy="80021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Kristen ITC" panose="03050502040202030202" pitchFamily="66" charset="0"/>
              </a:rPr>
              <a:t>DT</a:t>
            </a:r>
          </a:p>
          <a:p>
            <a:pPr algn="ctr"/>
            <a:r>
              <a:rPr lang="en-GB" dirty="0">
                <a:latin typeface="Century Gothic" panose="020B0502020202020204" pitchFamily="34" charset="0"/>
              </a:rPr>
              <a:t>BRIDGES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34350B-2F0E-4F3A-8C68-FBB58FC8E0D8}"/>
              </a:ext>
            </a:extLst>
          </p:cNvPr>
          <p:cNvSpPr txBox="1"/>
          <p:nvPr/>
        </p:nvSpPr>
        <p:spPr>
          <a:xfrm>
            <a:off x="8279719" y="3078787"/>
            <a:ext cx="2968052" cy="1077218"/>
          </a:xfrm>
          <a:prstGeom prst="rect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Kristen ITC" panose="03050502040202030202" pitchFamily="66" charset="0"/>
              </a:rPr>
              <a:t>Computing</a:t>
            </a:r>
          </a:p>
          <a:p>
            <a:pPr algn="ctr"/>
            <a:r>
              <a:rPr lang="en-GB" dirty="0">
                <a:latin typeface="Century Gothic" panose="020B0502020202020204" pitchFamily="34" charset="0"/>
              </a:rPr>
              <a:t>ONLINE SAFETY &amp;</a:t>
            </a:r>
          </a:p>
          <a:p>
            <a:pPr algn="ctr"/>
            <a:r>
              <a:rPr lang="en-GB" dirty="0">
                <a:latin typeface="Century Gothic" panose="020B0502020202020204" pitchFamily="34" charset="0"/>
              </a:rPr>
              <a:t>SPREADSHEETS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4D2EC0-1AD6-43F0-A3CE-62984209A6B6}"/>
              </a:ext>
            </a:extLst>
          </p:cNvPr>
          <p:cNvSpPr txBox="1"/>
          <p:nvPr/>
        </p:nvSpPr>
        <p:spPr>
          <a:xfrm>
            <a:off x="5093098" y="5298030"/>
            <a:ext cx="2968052" cy="80021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Kristen ITC" panose="03050502040202030202" pitchFamily="66" charset="0"/>
              </a:rPr>
              <a:t>PE</a:t>
            </a:r>
          </a:p>
          <a:p>
            <a:pPr algn="ctr"/>
            <a:r>
              <a:rPr lang="en-GB" dirty="0">
                <a:latin typeface="Century Gothic" panose="020B0502020202020204" pitchFamily="34" charset="0"/>
              </a:rPr>
              <a:t>OUTSIDE GAMES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63468D-7064-49DA-93C0-0A29BDB7F079}"/>
              </a:ext>
            </a:extLst>
          </p:cNvPr>
          <p:cNvSpPr txBox="1"/>
          <p:nvPr/>
        </p:nvSpPr>
        <p:spPr>
          <a:xfrm>
            <a:off x="8303579" y="4547401"/>
            <a:ext cx="2968052" cy="1354217"/>
          </a:xfrm>
          <a:prstGeom prst="rect">
            <a:avLst/>
          </a:prstGeom>
          <a:solidFill>
            <a:srgbClr val="CC66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Kristen ITC" panose="03050502040202030202" pitchFamily="66" charset="0"/>
              </a:rPr>
              <a:t>Music</a:t>
            </a:r>
          </a:p>
          <a:p>
            <a:pPr algn="ctr"/>
            <a:r>
              <a:rPr lang="en-GB" dirty="0" smtClean="0">
                <a:latin typeface="Century Gothic" panose="020B0502020202020204" pitchFamily="34" charset="0"/>
              </a:rPr>
              <a:t>CHARANGA &amp; INTRODUCING PLAYING THE RECORDER  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6FD4730-D550-4C59-9479-9076B8E0BDF3}"/>
              </a:ext>
            </a:extLst>
          </p:cNvPr>
          <p:cNvSpPr/>
          <p:nvPr/>
        </p:nvSpPr>
        <p:spPr>
          <a:xfrm>
            <a:off x="5017488" y="2072928"/>
            <a:ext cx="2968052" cy="242840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Kristen ITC" panose="03050502040202030202" pitchFamily="66" charset="0"/>
              </a:rPr>
              <a:t>Advent Term</a:t>
            </a:r>
          </a:p>
          <a:p>
            <a:pPr algn="ctr"/>
            <a:r>
              <a:rPr lang="en-GB" sz="3600" dirty="0">
                <a:latin typeface="Kristen ITC" panose="03050502040202030202" pitchFamily="66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A702BD-28BE-4971-8D24-E2829B07DD04}"/>
              </a:ext>
            </a:extLst>
          </p:cNvPr>
          <p:cNvSpPr txBox="1"/>
          <p:nvPr/>
        </p:nvSpPr>
        <p:spPr>
          <a:xfrm>
            <a:off x="913807" y="1672819"/>
            <a:ext cx="3826106" cy="80021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Kristen ITC" panose="03050502040202030202" pitchFamily="66" charset="0"/>
              </a:rPr>
              <a:t>RE</a:t>
            </a:r>
          </a:p>
          <a:p>
            <a:pPr algn="ctr"/>
            <a:r>
              <a:rPr lang="en-GB" dirty="0">
                <a:latin typeface="Century Gothic" panose="020B0502020202020204" pitchFamily="34" charset="0"/>
              </a:rPr>
              <a:t>JUDAISM and VISITORS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6A2A35-B095-47C1-8AE9-7802ADBECFD1}"/>
              </a:ext>
            </a:extLst>
          </p:cNvPr>
          <p:cNvSpPr txBox="1"/>
          <p:nvPr/>
        </p:nvSpPr>
        <p:spPr>
          <a:xfrm>
            <a:off x="897203" y="2702148"/>
            <a:ext cx="3826106" cy="107721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Kristen ITC" panose="03050502040202030202" pitchFamily="66" charset="0"/>
              </a:rPr>
              <a:t>English</a:t>
            </a:r>
          </a:p>
          <a:p>
            <a:pPr algn="ctr"/>
            <a:r>
              <a:rPr lang="en-GB" dirty="0" smtClean="0">
                <a:latin typeface="Century Gothic" panose="020B0502020202020204" pitchFamily="34" charset="0"/>
              </a:rPr>
              <a:t>INSTRUCTIONAL TEXTS &amp; DIARY ENTRY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D3C9E2-8164-4FC4-B255-CE86DAA35CBE}"/>
              </a:ext>
            </a:extLst>
          </p:cNvPr>
          <p:cNvSpPr txBox="1"/>
          <p:nvPr/>
        </p:nvSpPr>
        <p:spPr>
          <a:xfrm>
            <a:off x="897203" y="4010501"/>
            <a:ext cx="3826106" cy="1908215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Kristen ITC" panose="03050502040202030202" pitchFamily="66" charset="0"/>
              </a:rPr>
              <a:t>Mathematics</a:t>
            </a:r>
          </a:p>
          <a:p>
            <a:pPr algn="ctr"/>
            <a:r>
              <a:rPr lang="en-GB" dirty="0">
                <a:latin typeface="Century Gothic" panose="020B0502020202020204" pitchFamily="34" charset="0"/>
              </a:rPr>
              <a:t>Big Maths: CLIC</a:t>
            </a:r>
          </a:p>
          <a:p>
            <a:pPr algn="ctr"/>
            <a:r>
              <a:rPr lang="en-GB" dirty="0">
                <a:latin typeface="Century Gothic" panose="020B0502020202020204" pitchFamily="34" charset="0"/>
              </a:rPr>
              <a:t>Power Maths:</a:t>
            </a:r>
          </a:p>
          <a:p>
            <a:pPr algn="ctr"/>
            <a:r>
              <a:rPr lang="en-GB" dirty="0">
                <a:latin typeface="Century Gothic" panose="020B0502020202020204" pitchFamily="34" charset="0"/>
              </a:rPr>
              <a:t>ADDITION &amp; SUBTRACTION</a:t>
            </a:r>
          </a:p>
          <a:p>
            <a:pPr algn="ctr"/>
            <a:r>
              <a:rPr lang="en-GB" dirty="0">
                <a:latin typeface="Century Gothic" panose="020B0502020202020204" pitchFamily="34" charset="0"/>
              </a:rPr>
              <a:t>MULTIPLICATION &amp; DIVISION</a:t>
            </a:r>
          </a:p>
          <a:p>
            <a:pPr algn="ctr"/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5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36813" y="59543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25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0"/>
    </mc:Choice>
    <mc:Fallback>
      <p:transition spd="slow" advTm="40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7AA04C-3AF2-45DA-A7C8-2F5D30B43B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3" b="5237"/>
          <a:stretch/>
        </p:blipFill>
        <p:spPr>
          <a:xfrm rot="16200000">
            <a:off x="2667000" y="-2667002"/>
            <a:ext cx="6858002" cy="12192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2A7CF9-3641-4859-9A28-7AF8BEC6EF1E}"/>
              </a:ext>
            </a:extLst>
          </p:cNvPr>
          <p:cNvSpPr txBox="1"/>
          <p:nvPr/>
        </p:nvSpPr>
        <p:spPr>
          <a:xfrm>
            <a:off x="705853" y="477250"/>
            <a:ext cx="10780294" cy="5903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3D8E88-EBCE-42D6-9906-7F748E20B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322372"/>
            <a:ext cx="10667999" cy="1320800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A typical day in the life of a Year 3 pupil…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504435"/>
              </p:ext>
            </p:extLst>
          </p:nvPr>
        </p:nvGraphicFramePr>
        <p:xfrm>
          <a:off x="1848302" y="1634837"/>
          <a:ext cx="8495396" cy="3739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4995">
                  <a:extLst>
                    <a:ext uri="{9D8B030D-6E8A-4147-A177-3AD203B41FA5}">
                      <a16:colId xmlns:a16="http://schemas.microsoft.com/office/drawing/2014/main" val="3481721531"/>
                    </a:ext>
                  </a:extLst>
                </a:gridCol>
                <a:gridCol w="6800401">
                  <a:extLst>
                    <a:ext uri="{9D8B030D-6E8A-4147-A177-3AD203B41FA5}">
                      <a16:colId xmlns:a16="http://schemas.microsoft.com/office/drawing/2014/main" val="3042264087"/>
                    </a:ext>
                  </a:extLst>
                </a:gridCol>
              </a:tblGrid>
              <a:tr h="313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8.55  </a:t>
                      </a:r>
                      <a:r>
                        <a:rPr lang="en-GB" sz="1400" dirty="0">
                          <a:effectLst/>
                        </a:rPr>
                        <a:t>– </a:t>
                      </a:r>
                      <a:r>
                        <a:rPr lang="en-GB" sz="1400" dirty="0" smtClean="0">
                          <a:effectLst/>
                        </a:rPr>
                        <a:t>09:10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518" marR="73518" marT="36759" marB="3675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Prayers/Collective</a:t>
                      </a:r>
                      <a:r>
                        <a:rPr lang="en-GB" sz="1400" baseline="0" dirty="0" smtClean="0">
                          <a:effectLst/>
                        </a:rPr>
                        <a:t> Worship, </a:t>
                      </a:r>
                      <a:r>
                        <a:rPr lang="en-GB" sz="1400" dirty="0" smtClean="0">
                          <a:effectLst/>
                        </a:rPr>
                        <a:t>Register, Morning Task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518" marR="73518" marT="36759" marB="36759"/>
                </a:tc>
                <a:extLst>
                  <a:ext uri="{0D108BD9-81ED-4DB2-BD59-A6C34878D82A}">
                    <a16:rowId xmlns:a16="http://schemas.microsoft.com/office/drawing/2014/main" val="2664055541"/>
                  </a:ext>
                </a:extLst>
              </a:tr>
              <a:tr h="313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09:10 </a:t>
                      </a:r>
                      <a:r>
                        <a:rPr lang="en-GB" sz="1400" dirty="0">
                          <a:effectLst/>
                        </a:rPr>
                        <a:t>– </a:t>
                      </a:r>
                      <a:r>
                        <a:rPr lang="en-GB" sz="1400" dirty="0" smtClean="0">
                          <a:effectLst/>
                        </a:rPr>
                        <a:t>09:30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518" marR="73518" marT="36759" marB="3675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effectLst/>
                        </a:rPr>
                        <a:t>Small group guided reading</a:t>
                      </a:r>
                      <a:endParaRPr lang="en-GB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518" marR="73518" marT="36759" marB="36759"/>
                </a:tc>
                <a:extLst>
                  <a:ext uri="{0D108BD9-81ED-4DB2-BD59-A6C34878D82A}">
                    <a16:rowId xmlns:a16="http://schemas.microsoft.com/office/drawing/2014/main" val="4159268697"/>
                  </a:ext>
                </a:extLst>
              </a:tr>
              <a:tr h="313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09:30 </a:t>
                      </a:r>
                      <a:r>
                        <a:rPr lang="en-GB" sz="1400" dirty="0">
                          <a:effectLst/>
                        </a:rPr>
                        <a:t>– 10.45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518" marR="73518" marT="36759" marB="3675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English – Talk for</a:t>
                      </a:r>
                      <a:r>
                        <a:rPr lang="en-GB" sz="1400" baseline="0" dirty="0" smtClean="0">
                          <a:effectLst/>
                        </a:rPr>
                        <a:t> Writing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518" marR="73518" marT="36759" marB="36759"/>
                </a:tc>
                <a:extLst>
                  <a:ext uri="{0D108BD9-81ED-4DB2-BD59-A6C34878D82A}">
                    <a16:rowId xmlns:a16="http://schemas.microsoft.com/office/drawing/2014/main" val="10806638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10:45 – 11.00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518" marR="73518" marT="36759" marB="3675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Morning Break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518" marR="73518" marT="36759" marB="36759"/>
                </a:tc>
                <a:extLst>
                  <a:ext uri="{0D108BD9-81ED-4DB2-BD59-A6C34878D82A}">
                    <a16:rowId xmlns:a16="http://schemas.microsoft.com/office/drawing/2014/main" val="330905172"/>
                  </a:ext>
                </a:extLst>
              </a:tr>
              <a:tr h="313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11.00 – 11:45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518" marR="73518" marT="36759" marB="3675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CLIC</a:t>
                      </a:r>
                      <a:r>
                        <a:rPr lang="en-GB" sz="1400" baseline="0" dirty="0" smtClean="0">
                          <a:effectLst/>
                        </a:rPr>
                        <a:t> (mental maths) and </a:t>
                      </a:r>
                      <a:r>
                        <a:rPr lang="en-GB" sz="1400" dirty="0" smtClean="0">
                          <a:effectLst/>
                        </a:rPr>
                        <a:t>Maths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518" marR="73518" marT="36759" marB="36759"/>
                </a:tc>
                <a:extLst>
                  <a:ext uri="{0D108BD9-81ED-4DB2-BD59-A6C34878D82A}">
                    <a16:rowId xmlns:a16="http://schemas.microsoft.com/office/drawing/2014/main" val="3923921230"/>
                  </a:ext>
                </a:extLst>
              </a:tr>
              <a:tr h="313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11:45 – 12:30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518" marR="73518" marT="36759" marB="3675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Lunch Time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518" marR="73518" marT="36759" marB="36759"/>
                </a:tc>
                <a:extLst>
                  <a:ext uri="{0D108BD9-81ED-4DB2-BD59-A6C34878D82A}">
                    <a16:rowId xmlns:a16="http://schemas.microsoft.com/office/drawing/2014/main" val="3480655684"/>
                  </a:ext>
                </a:extLst>
              </a:tr>
              <a:tr h="313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12:30 – 12.50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518" marR="73518" marT="36759" marB="3675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effectLst/>
                        </a:rPr>
                        <a:t>Whole Class Talk for Reading</a:t>
                      </a:r>
                      <a:endParaRPr lang="en-GB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518" marR="73518" marT="36759" marB="36759"/>
                </a:tc>
                <a:extLst>
                  <a:ext uri="{0D108BD9-81ED-4DB2-BD59-A6C34878D82A}">
                    <a16:rowId xmlns:a16="http://schemas.microsoft.com/office/drawing/2014/main" val="1750572313"/>
                  </a:ext>
                </a:extLst>
              </a:tr>
              <a:tr h="313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12.50 </a:t>
                      </a:r>
                      <a:r>
                        <a:rPr lang="en-GB" sz="1400" dirty="0">
                          <a:effectLst/>
                        </a:rPr>
                        <a:t>– 2.00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518" marR="73518" marT="36759" marB="3675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Science or R.E. or P.E. or History / Geography or Computing etc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518" marR="73518" marT="36759" marB="36759"/>
                </a:tc>
                <a:extLst>
                  <a:ext uri="{0D108BD9-81ED-4DB2-BD59-A6C34878D82A}">
                    <a16:rowId xmlns:a16="http://schemas.microsoft.com/office/drawing/2014/main" val="1719179232"/>
                  </a:ext>
                </a:extLst>
              </a:tr>
              <a:tr h="313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2.00 – </a:t>
                      </a:r>
                      <a:r>
                        <a:rPr lang="en-GB" sz="1400" dirty="0" smtClean="0">
                          <a:effectLst/>
                        </a:rPr>
                        <a:t>2.15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518" marR="73518" marT="36759" marB="3675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Break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518" marR="73518" marT="36759" marB="36759"/>
                </a:tc>
                <a:extLst>
                  <a:ext uri="{0D108BD9-81ED-4DB2-BD59-A6C34878D82A}">
                    <a16:rowId xmlns:a16="http://schemas.microsoft.com/office/drawing/2014/main" val="3538035047"/>
                  </a:ext>
                </a:extLst>
              </a:tr>
              <a:tr h="313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2.15</a:t>
                      </a:r>
                      <a:r>
                        <a:rPr lang="en-GB" sz="1400" baseline="0" dirty="0" smtClean="0">
                          <a:effectLst/>
                        </a:rPr>
                        <a:t> </a:t>
                      </a:r>
                      <a:r>
                        <a:rPr lang="en-GB" sz="1400" dirty="0" smtClean="0">
                          <a:effectLst/>
                        </a:rPr>
                        <a:t>– </a:t>
                      </a:r>
                      <a:r>
                        <a:rPr lang="en-GB" sz="1400" dirty="0">
                          <a:effectLst/>
                        </a:rPr>
                        <a:t>3.00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518" marR="73518" marT="36759" marB="3675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Music or P.E. or </a:t>
                      </a:r>
                      <a:r>
                        <a:rPr lang="en-GB" sz="1400" dirty="0" smtClean="0">
                          <a:effectLst/>
                        </a:rPr>
                        <a:t>P.S.H.E. </a:t>
                      </a:r>
                      <a:r>
                        <a:rPr lang="en-GB" sz="1400" dirty="0" err="1">
                          <a:effectLst/>
                        </a:rPr>
                        <a:t>etc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518" marR="73518" marT="36759" marB="36759"/>
                </a:tc>
                <a:extLst>
                  <a:ext uri="{0D108BD9-81ED-4DB2-BD59-A6C34878D82A}">
                    <a16:rowId xmlns:a16="http://schemas.microsoft.com/office/drawing/2014/main" val="925757507"/>
                  </a:ext>
                </a:extLst>
              </a:tr>
              <a:tr h="4436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3.00 – 3.15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518" marR="73518" marT="36759" marB="3675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Flash cards on the class interactive board to remind us of our learning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Story time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518" marR="73518" marT="36759" marB="36759"/>
                </a:tc>
                <a:extLst>
                  <a:ext uri="{0D108BD9-81ED-4DB2-BD59-A6C34878D82A}">
                    <a16:rowId xmlns:a16="http://schemas.microsoft.com/office/drawing/2014/main" val="3420294905"/>
                  </a:ext>
                </a:extLst>
              </a:tr>
            </a:tbl>
          </a:graphicData>
        </a:graphic>
      </p:graphicFrame>
      <p:pic>
        <p:nvPicPr>
          <p:cNvPr id="5" name="D34642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31104" y="4556151"/>
            <a:ext cx="2151918" cy="155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9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65"/>
    </mc:Choice>
    <mc:Fallback xmlns="">
      <p:transition spd="slow" advTm="3656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7AA04C-3AF2-45DA-A7C8-2F5D30B43B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3" b="5237"/>
          <a:stretch/>
        </p:blipFill>
        <p:spPr>
          <a:xfrm rot="16200000">
            <a:off x="2667000" y="-2667002"/>
            <a:ext cx="6858002" cy="12192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2A7CF9-3641-4859-9A28-7AF8BEC6EF1E}"/>
              </a:ext>
            </a:extLst>
          </p:cNvPr>
          <p:cNvSpPr txBox="1"/>
          <p:nvPr/>
        </p:nvSpPr>
        <p:spPr>
          <a:xfrm>
            <a:off x="705851" y="477250"/>
            <a:ext cx="10780294" cy="5903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3D8E88-EBCE-42D6-9906-7F748E20B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322372"/>
            <a:ext cx="10667999" cy="1320800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Uniform and PE Kit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BED6A63-47F2-410F-A59D-37F9025FC315}"/>
              </a:ext>
            </a:extLst>
          </p:cNvPr>
          <p:cNvSpPr txBox="1">
            <a:spLocks/>
          </p:cNvSpPr>
          <p:nvPr/>
        </p:nvSpPr>
        <p:spPr>
          <a:xfrm>
            <a:off x="944620" y="807965"/>
            <a:ext cx="8677682" cy="2147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SassoonPrimaryInfant" pitchFamily="2" charset="0"/>
              </a:rPr>
              <a:t/>
            </a:r>
            <a:br>
              <a:rPr lang="en-GB" dirty="0">
                <a:latin typeface="SassoonPrimaryInfant" pitchFamily="2" charset="0"/>
              </a:rPr>
            </a:br>
            <a:r>
              <a:rPr lang="en-GB" sz="2800" dirty="0">
                <a:latin typeface="SassoonPrimaryInfant" pitchFamily="2" charset="0"/>
              </a:rPr>
              <a:t>- </a:t>
            </a:r>
            <a:r>
              <a:rPr lang="en-GB" sz="2800" dirty="0">
                <a:latin typeface="Century Gothic" panose="020B0502020202020204" pitchFamily="34" charset="0"/>
              </a:rPr>
              <a:t>Smart, clean and ready to </a:t>
            </a:r>
            <a:r>
              <a:rPr lang="en-GB" sz="2800" dirty="0" smtClean="0">
                <a:latin typeface="Century Gothic" panose="020B0502020202020204" pitchFamily="34" charset="0"/>
              </a:rPr>
              <a:t>learn</a:t>
            </a:r>
            <a:endParaRPr lang="en-GB" sz="2800" dirty="0">
              <a:latin typeface="Century Gothic" panose="020B0502020202020204" pitchFamily="34" charset="0"/>
            </a:endParaRPr>
          </a:p>
          <a:p>
            <a:r>
              <a:rPr lang="en-GB" sz="2800" dirty="0">
                <a:latin typeface="Century Gothic" panose="020B0502020202020204" pitchFamily="34" charset="0"/>
              </a:rPr>
              <a:t/>
            </a:r>
            <a:br>
              <a:rPr lang="en-GB" sz="2800" dirty="0">
                <a:latin typeface="Century Gothic" panose="020B0502020202020204" pitchFamily="34" charset="0"/>
              </a:rPr>
            </a:br>
            <a:r>
              <a:rPr lang="en-GB" sz="2800" dirty="0">
                <a:latin typeface="Century Gothic" panose="020B0502020202020204" pitchFamily="34" charset="0"/>
              </a:rPr>
              <a:t>- Clothing labelled</a:t>
            </a:r>
          </a:p>
          <a:p>
            <a:r>
              <a:rPr lang="en-GB" sz="2800" dirty="0">
                <a:latin typeface="Century Gothic" panose="020B0502020202020204" pitchFamily="34" charset="0"/>
              </a:rPr>
              <a:t/>
            </a:r>
            <a:br>
              <a:rPr lang="en-GB" sz="2800" dirty="0">
                <a:latin typeface="Century Gothic" panose="020B0502020202020204" pitchFamily="34" charset="0"/>
              </a:rPr>
            </a:br>
            <a:r>
              <a:rPr lang="en-GB" sz="2800" dirty="0" smtClean="0">
                <a:latin typeface="Century Gothic" panose="020B0502020202020204" pitchFamily="34" charset="0"/>
              </a:rPr>
              <a:t>- Tuesdays and Wednesdays children come in P.E. kit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4620" y="3388380"/>
            <a:ext cx="7412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Snacks and Pencil Cases</a:t>
            </a:r>
            <a:endParaRPr lang="en-GB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958475" y="4058139"/>
            <a:ext cx="9681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>
                <a:latin typeface="Century Gothic" panose="020B0502020202020204" pitchFamily="34" charset="0"/>
              </a:rPr>
              <a:t>Fresh or dried fruit.  Veggies.  Children can have snacks at either </a:t>
            </a:r>
            <a:r>
              <a:rPr lang="en-GB" dirty="0" smtClean="0">
                <a:latin typeface="Century Gothic" panose="020B0502020202020204" pitchFamily="34" charset="0"/>
              </a:rPr>
              <a:t>play</a:t>
            </a:r>
          </a:p>
          <a:p>
            <a:pPr marL="285750" indent="-285750">
              <a:buFontTx/>
              <a:buChar char="-"/>
            </a:pPr>
            <a:endParaRPr lang="en-GB" dirty="0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dirty="0">
                <a:latin typeface="Century Gothic" panose="020B0502020202020204" pitchFamily="34" charset="0"/>
              </a:rPr>
              <a:t>Water bottles</a:t>
            </a:r>
          </a:p>
          <a:p>
            <a:r>
              <a:rPr lang="en-GB" dirty="0">
                <a:latin typeface="Century Gothic" panose="020B0502020202020204" pitchFamily="34" charset="0"/>
              </a:rPr>
              <a:t/>
            </a:r>
            <a:br>
              <a:rPr lang="en-GB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- </a:t>
            </a:r>
            <a:r>
              <a:rPr lang="en-GB" dirty="0" smtClean="0">
                <a:latin typeface="Century Gothic" panose="020B0502020202020204" pitchFamily="34" charset="0"/>
              </a:rPr>
              <a:t> Sensible </a:t>
            </a:r>
            <a:r>
              <a:rPr lang="en-GB" dirty="0">
                <a:latin typeface="Century Gothic" panose="020B0502020202020204" pitchFamily="34" charset="0"/>
              </a:rPr>
              <a:t>pencil case for children’s tray (pencil, rubber, ruler)</a:t>
            </a:r>
          </a:p>
          <a:p>
            <a:endParaRPr lang="en-GB" dirty="0"/>
          </a:p>
        </p:txBody>
      </p:sp>
      <p:pic>
        <p:nvPicPr>
          <p:cNvPr id="9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88115" y="56625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7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53"/>
    </mc:Choice>
    <mc:Fallback xmlns="">
      <p:transition spd="slow" advTm="9835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93775C1A51E64C918A8C684BF9E16E" ma:contentTypeVersion="10" ma:contentTypeDescription="Create a new document." ma:contentTypeScope="" ma:versionID="e6149c1690c5a09922ada41462c6d87b">
  <xsd:schema xmlns:xsd="http://www.w3.org/2001/XMLSchema" xmlns:xs="http://www.w3.org/2001/XMLSchema" xmlns:p="http://schemas.microsoft.com/office/2006/metadata/properties" xmlns:ns2="bf3c1747-a384-4afd-b5c3-d364d03a118e" xmlns:ns3="d5b60fd0-1780-4c0f-99a2-2d29e4dd71ff" targetNamespace="http://schemas.microsoft.com/office/2006/metadata/properties" ma:root="true" ma:fieldsID="c66a854d0f06c9ceab35a44b0b65f53b" ns2:_="" ns3:_="">
    <xsd:import namespace="bf3c1747-a384-4afd-b5c3-d364d03a118e"/>
    <xsd:import namespace="d5b60fd0-1780-4c0f-99a2-2d29e4dd71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3c1747-a384-4afd-b5c3-d364d03a11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b60fd0-1780-4c0f-99a2-2d29e4dd71f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0DB83F-4AFF-44BC-B92F-7BFB63E700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3c1747-a384-4afd-b5c3-d364d03a118e"/>
    <ds:schemaRef ds:uri="d5b60fd0-1780-4c0f-99a2-2d29e4dd71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03D7353-BE20-47C6-9EA3-7ACCF1633C3D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bf3c1747-a384-4afd-b5c3-d364d03a118e"/>
    <ds:schemaRef ds:uri="http://purl.org/dc/terms/"/>
    <ds:schemaRef ds:uri="http://schemas.openxmlformats.org/package/2006/metadata/core-properties"/>
    <ds:schemaRef ds:uri="d5b60fd0-1780-4c0f-99a2-2d29e4dd71f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DC717AE-E25E-48AB-971A-801E349F7E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735</Words>
  <Application>Microsoft Office PowerPoint</Application>
  <PresentationFormat>Widescreen</PresentationFormat>
  <Paragraphs>150</Paragraphs>
  <Slides>12</Slides>
  <Notes>12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Kristen ITC</vt:lpstr>
      <vt:lpstr>SassoonPrimaryInfant</vt:lpstr>
      <vt:lpstr>Times New Roman</vt:lpstr>
      <vt:lpstr>Office Theme</vt:lpstr>
      <vt:lpstr>Meet the Teacher Class Video :Tuesday 14th September 2021 Teams Meeting: Wednesday 15th September 2021</vt:lpstr>
      <vt:lpstr>Who’s Who in Year Three?  Mrs Parry Mrs Lawler Mrs Plastow </vt:lpstr>
      <vt:lpstr>PowerPoint Presentation</vt:lpstr>
      <vt:lpstr>Communication, Reporting and Assessments</vt:lpstr>
      <vt:lpstr>What are we learning about in Year 3?</vt:lpstr>
      <vt:lpstr>Autumn 1 Curriculum Overview</vt:lpstr>
      <vt:lpstr>Autumn 2 Curriculum Overview</vt:lpstr>
      <vt:lpstr>A typical day in the life of a Year 3 pupil…</vt:lpstr>
      <vt:lpstr>Uniform and PE Kit</vt:lpstr>
      <vt:lpstr>Year 3 Reading Expectations</vt:lpstr>
      <vt:lpstr>Dates for your diary…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Ward</dc:creator>
  <cp:lastModifiedBy>Walsingham Class</cp:lastModifiedBy>
  <cp:revision>55</cp:revision>
  <cp:lastPrinted>2021-09-13T16:37:54Z</cp:lastPrinted>
  <dcterms:created xsi:type="dcterms:W3CDTF">2020-05-21T19:19:12Z</dcterms:created>
  <dcterms:modified xsi:type="dcterms:W3CDTF">2021-09-13T16:38:08Z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0x010100E793775C1A51E64C918A8C684BF9E16E</vt:lpwstr>
  </property>
</Properties>
</file>